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6858000" cx="12192000"/>
  <p:notesSz cx="6858000" cy="9144000"/>
  <p:embeddedFontLst>
    <p:embeddedFont>
      <p:font typeface="Nunito SemiBold"/>
      <p:regular r:id="rId21"/>
      <p:bold r:id="rId22"/>
      <p:italic r:id="rId23"/>
      <p:boldItalic r:id="rId24"/>
    </p:embeddedFont>
    <p:embeddedFont>
      <p:font typeface="Nuni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Deleted us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24CBE7E-5AC9-4220-90C8-C3EB438FE805}">
  <a:tblStyle styleId="{224CBE7E-5AC9-4220-90C8-C3EB438FE80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NunitoSemiBold-bold.fntdata"/><Relationship Id="rId21" Type="http://schemas.openxmlformats.org/officeDocument/2006/relationships/font" Target="fonts/NunitoSemiBold-regular.fntdata"/><Relationship Id="rId24" Type="http://schemas.openxmlformats.org/officeDocument/2006/relationships/font" Target="fonts/NunitoSemiBold-boldItalic.fntdata"/><Relationship Id="rId23" Type="http://schemas.openxmlformats.org/officeDocument/2006/relationships/font" Target="fonts/NunitoSemi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03-23T12:28:56.166">
    <p:pos x="600" y="1122"/>
    <p:text>The number we have in Grafana for all dispense issues is 18 on the 17th. We will have a second look at both queries to confirm what the actual values are. +c.omondi@kokonetworks.com</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711ad336aa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g711ad336aa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7f73a6683f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f73a6683f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6" name="Google Shape;236;g7f73a6683f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72c2d6a227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72c2d6a227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5" name="Google Shape;245;g72c2d6a227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7f73a6683f_0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7f73a6683f_0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5" name="Google Shape;255;g7f73a6683f_0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77ab92f2cd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77ab92f2cd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3" name="Google Shape;263;g77ab92f2cd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873c32e8e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873c32e8e6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3" name="Google Shape;273;g873c32e8e6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7f3eb7af9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f3eb7af94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7f3eb7af94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7f3eb7af94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5" name="Google Shape;175;g7f3eb7af94_0_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7f3eb7af94_0_1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7f3eb7af94_0_1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3" name="Google Shape;183;g7f3eb7af94_0_1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7f3eb7af94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7f3eb7af94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2" name="Google Shape;192;g7f3eb7af94_0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7f3eb7af94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f3eb7af94_0_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a:p>
            <a:pPr indent="0" lvl="0" marL="0" rtl="0" algn="l">
              <a:spcBef>
                <a:spcPts val="360"/>
              </a:spcBef>
              <a:spcAft>
                <a:spcPts val="0"/>
              </a:spcAft>
              <a:buNone/>
            </a:pPr>
            <a:r>
              <a:t/>
            </a:r>
            <a:endParaRPr/>
          </a:p>
        </p:txBody>
      </p:sp>
      <p:sp>
        <p:nvSpPr>
          <p:cNvPr id="200" name="Google Shape;200;g7f3eb7af94_0_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7f3eb7af94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7f3eb7af94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8" name="Google Shape;208;g7f3eb7af94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72fa622427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72fa622427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a:p>
            <a:pPr indent="0" lvl="0" marL="0" rtl="0" algn="l">
              <a:spcBef>
                <a:spcPts val="360"/>
              </a:spcBef>
              <a:spcAft>
                <a:spcPts val="0"/>
              </a:spcAft>
              <a:buNone/>
            </a:pPr>
            <a:r>
              <a:t/>
            </a:r>
            <a:endParaRPr/>
          </a:p>
        </p:txBody>
      </p:sp>
      <p:sp>
        <p:nvSpPr>
          <p:cNvPr id="216" name="Google Shape;216;g72fa622427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7f73a6683f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7f73a6683f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8" name="Google Shape;228;g7f73a6683f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0.png"/><Relationship Id="rId4" Type="http://schemas.openxmlformats.org/officeDocument/2006/relationships/image" Target="../media/image15.png"/><Relationship Id="rId5" Type="http://schemas.openxmlformats.org/officeDocument/2006/relationships/image" Target="../media/image18.png"/><Relationship Id="rId6"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15.png"/><Relationship Id="rId4" Type="http://schemas.openxmlformats.org/officeDocument/2006/relationships/image" Target="../media/image18.png"/><Relationship Id="rId5" Type="http://schemas.openxmlformats.org/officeDocument/2006/relationships/image" Target="../media/image1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1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6" name="Google Shape;16;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000"/>
              <a:buNone/>
              <a:defRPr sz="3000"/>
            </a:lvl1pPr>
            <a:lvl2pPr lvl="1" algn="l">
              <a:lnSpc>
                <a:spcPct val="90000"/>
              </a:lnSpc>
              <a:spcBef>
                <a:spcPts val="0"/>
              </a:spcBef>
              <a:spcAft>
                <a:spcPts val="0"/>
              </a:spcAft>
              <a:buSzPts val="3000"/>
              <a:buNone/>
              <a:defRPr sz="3000"/>
            </a:lvl2pPr>
            <a:lvl3pPr lvl="2" algn="l">
              <a:lnSpc>
                <a:spcPct val="90000"/>
              </a:lnSpc>
              <a:spcBef>
                <a:spcPts val="0"/>
              </a:spcBef>
              <a:spcAft>
                <a:spcPts val="0"/>
              </a:spcAft>
              <a:buSzPts val="3000"/>
              <a:buNone/>
              <a:defRPr sz="3000"/>
            </a:lvl3pPr>
            <a:lvl4pPr lvl="3" algn="l">
              <a:lnSpc>
                <a:spcPct val="90000"/>
              </a:lnSpc>
              <a:spcBef>
                <a:spcPts val="0"/>
              </a:spcBef>
              <a:spcAft>
                <a:spcPts val="0"/>
              </a:spcAft>
              <a:buSzPts val="3000"/>
              <a:buNone/>
              <a:defRPr sz="3000"/>
            </a:lvl4pPr>
            <a:lvl5pPr lvl="4" algn="l">
              <a:lnSpc>
                <a:spcPct val="90000"/>
              </a:lnSpc>
              <a:spcBef>
                <a:spcPts val="0"/>
              </a:spcBef>
              <a:spcAft>
                <a:spcPts val="0"/>
              </a:spcAft>
              <a:buSzPts val="3000"/>
              <a:buNone/>
              <a:defRPr sz="3000"/>
            </a:lvl5pPr>
            <a:lvl6pPr lvl="5" algn="l">
              <a:lnSpc>
                <a:spcPct val="90000"/>
              </a:lnSpc>
              <a:spcBef>
                <a:spcPts val="0"/>
              </a:spcBef>
              <a:spcAft>
                <a:spcPts val="0"/>
              </a:spcAft>
              <a:buSzPts val="3000"/>
              <a:buNone/>
              <a:defRPr sz="3000"/>
            </a:lvl6pPr>
            <a:lvl7pPr lvl="6" algn="l">
              <a:lnSpc>
                <a:spcPct val="90000"/>
              </a:lnSpc>
              <a:spcBef>
                <a:spcPts val="0"/>
              </a:spcBef>
              <a:spcAft>
                <a:spcPts val="0"/>
              </a:spcAft>
              <a:buSzPts val="3000"/>
              <a:buNone/>
              <a:defRPr sz="3000"/>
            </a:lvl7pPr>
            <a:lvl8pPr lvl="7" algn="l">
              <a:lnSpc>
                <a:spcPct val="90000"/>
              </a:lnSpc>
              <a:spcBef>
                <a:spcPts val="0"/>
              </a:spcBef>
              <a:spcAft>
                <a:spcPts val="0"/>
              </a:spcAft>
              <a:buSzPts val="3000"/>
              <a:buNone/>
              <a:defRPr sz="3000"/>
            </a:lvl8pPr>
            <a:lvl9pPr lvl="8" algn="l">
              <a:lnSpc>
                <a:spcPct val="90000"/>
              </a:lnSpc>
              <a:spcBef>
                <a:spcPts val="0"/>
              </a:spcBef>
              <a:spcAft>
                <a:spcPts val="0"/>
              </a:spcAft>
              <a:buSzPts val="3000"/>
              <a:buNone/>
              <a:defRPr sz="3000"/>
            </a:lvl9pPr>
          </a:lstStyle>
          <a:p/>
        </p:txBody>
      </p:sp>
      <p:pic>
        <p:nvPicPr>
          <p:cNvPr id="17" name="Google Shape;17;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8" name="Google Shape;18;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defRPr>
            </a:lvl1pPr>
            <a:lvl2pPr lvl="1" algn="ctr">
              <a:lnSpc>
                <a:spcPct val="90000"/>
              </a:lnSpc>
              <a:spcBef>
                <a:spcPts val="500"/>
              </a:spcBef>
              <a:spcAft>
                <a:spcPts val="0"/>
              </a:spcAft>
              <a:buClr>
                <a:schemeClr val="dk1"/>
              </a:buClr>
              <a:buSzPts val="2400"/>
              <a:buNone/>
              <a:defRPr/>
            </a:lvl2pPr>
            <a:lvl3pPr lvl="2" algn="ctr">
              <a:lnSpc>
                <a:spcPct val="90000"/>
              </a:lnSpc>
              <a:spcBef>
                <a:spcPts val="500"/>
              </a:spcBef>
              <a:spcAft>
                <a:spcPts val="0"/>
              </a:spcAft>
              <a:buClr>
                <a:schemeClr val="dk1"/>
              </a:buClr>
              <a:buSzPts val="2400"/>
              <a:buNone/>
              <a:defRPr sz="2400"/>
            </a:lvl3pPr>
            <a:lvl4pPr lvl="3" algn="ctr">
              <a:lnSpc>
                <a:spcPct val="90000"/>
              </a:lnSpc>
              <a:spcBef>
                <a:spcPts val="500"/>
              </a:spcBef>
              <a:spcAft>
                <a:spcPts val="0"/>
              </a:spcAft>
              <a:buClr>
                <a:schemeClr val="dk1"/>
              </a:buClr>
              <a:buSzPts val="2400"/>
              <a:buNone/>
              <a:defRPr sz="2400"/>
            </a:lvl4pPr>
            <a:lvl5pPr lvl="4" algn="ctr">
              <a:lnSpc>
                <a:spcPct val="90000"/>
              </a:lnSpc>
              <a:spcBef>
                <a:spcPts val="500"/>
              </a:spcBef>
              <a:spcAft>
                <a:spcPts val="0"/>
              </a:spcAft>
              <a:buClr>
                <a:schemeClr val="dk1"/>
              </a:buClr>
              <a:buSzPts val="2400"/>
              <a:buNone/>
              <a:defRPr sz="2400"/>
            </a:lvl5pPr>
            <a:lvl6pPr lvl="5" algn="ctr">
              <a:lnSpc>
                <a:spcPct val="90000"/>
              </a:lnSpc>
              <a:spcBef>
                <a:spcPts val="500"/>
              </a:spcBef>
              <a:spcAft>
                <a:spcPts val="0"/>
              </a:spcAft>
              <a:buClr>
                <a:schemeClr val="dk1"/>
              </a:buClr>
              <a:buSzPts val="2400"/>
              <a:buNone/>
              <a:defRPr sz="2400"/>
            </a:lvl6pPr>
            <a:lvl7pPr lvl="6" algn="ctr">
              <a:lnSpc>
                <a:spcPct val="90000"/>
              </a:lnSpc>
              <a:spcBef>
                <a:spcPts val="500"/>
              </a:spcBef>
              <a:spcAft>
                <a:spcPts val="0"/>
              </a:spcAft>
              <a:buClr>
                <a:schemeClr val="dk1"/>
              </a:buClr>
              <a:buSzPts val="2400"/>
              <a:buNone/>
              <a:defRPr sz="2400"/>
            </a:lvl7pPr>
            <a:lvl8pPr lvl="7" algn="ctr">
              <a:lnSpc>
                <a:spcPct val="90000"/>
              </a:lnSpc>
              <a:spcBef>
                <a:spcPts val="500"/>
              </a:spcBef>
              <a:spcAft>
                <a:spcPts val="0"/>
              </a:spcAft>
              <a:buClr>
                <a:schemeClr val="dk1"/>
              </a:buClr>
              <a:buSzPts val="2400"/>
              <a:buNone/>
              <a:defRPr sz="2400"/>
            </a:lvl8pPr>
            <a:lvl9pPr lvl="8" algn="ctr">
              <a:lnSpc>
                <a:spcPct val="90000"/>
              </a:lnSpc>
              <a:spcBef>
                <a:spcPts val="500"/>
              </a:spcBef>
              <a:spcAft>
                <a:spcPts val="0"/>
              </a:spcAft>
              <a:buClr>
                <a:schemeClr val="dk1"/>
              </a:buClr>
              <a:buSzPts val="2400"/>
              <a:buNone/>
              <a:defRPr sz="2400"/>
            </a:lvl9pPr>
          </a:lstStyle>
          <a:p/>
        </p:txBody>
      </p:sp>
      <p:grpSp>
        <p:nvGrpSpPr>
          <p:cNvPr id="19" name="Google Shape;19;p2"/>
          <p:cNvGrpSpPr/>
          <p:nvPr/>
        </p:nvGrpSpPr>
        <p:grpSpPr>
          <a:xfrm>
            <a:off x="0" y="-446"/>
            <a:ext cx="8094368" cy="6867144"/>
            <a:chOff x="0" y="-446"/>
            <a:chExt cx="8094368" cy="6867144"/>
          </a:xfrm>
        </p:grpSpPr>
        <p:pic>
          <p:nvPicPr>
            <p:cNvPr descr="Image" id="20" name="Google Shape;20;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1" name="Google Shape;21;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2" name="Google Shape;22;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3" name="Google Shape;23;p2"/>
          <p:cNvSpPr txBox="1"/>
          <p:nvPr/>
        </p:nvSpPr>
        <p:spPr>
          <a:xfrm>
            <a:off x="8167350" y="6592075"/>
            <a:ext cx="4024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2019 KOKO Networks Limited – Proprietary &amp; Confidential </a:t>
            </a:r>
            <a:endParaRPr b="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0" name="Shape 90"/>
        <p:cNvGrpSpPr/>
        <p:nvPr/>
      </p:nvGrpSpPr>
      <p:grpSpPr>
        <a:xfrm>
          <a:off x="0" y="0"/>
          <a:ext cx="0" cy="0"/>
          <a:chOff x="0" y="0"/>
          <a:chExt cx="0" cy="0"/>
        </a:xfrm>
      </p:grpSpPr>
      <p:pic>
        <p:nvPicPr>
          <p:cNvPr id="91" name="Google Shape;91;p11"/>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92" name="Google Shape;92;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3" name="Google Shape;93;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4" name="Google Shape;94;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5" name="Google Shape;95;p11"/>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96" name="Google Shape;96;p11"/>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97" name="Google Shape;97;p11"/>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98" name="Shape 98"/>
        <p:cNvGrpSpPr/>
        <p:nvPr/>
      </p:nvGrpSpPr>
      <p:grpSpPr>
        <a:xfrm>
          <a:off x="0" y="0"/>
          <a:ext cx="0" cy="0"/>
          <a:chOff x="0" y="0"/>
          <a:chExt cx="0" cy="0"/>
        </a:xfrm>
      </p:grpSpPr>
      <p:pic>
        <p:nvPicPr>
          <p:cNvPr id="99" name="Google Shape;99;p12"/>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0" name="Google Shape;100;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1" name="Google Shape;101;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2" name="Google Shape;102;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3" name="Google Shape;103;p12"/>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04" name="Google Shape;104;p12"/>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05" name="Google Shape;105;p12"/>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06" name="Shape 106"/>
        <p:cNvGrpSpPr/>
        <p:nvPr/>
      </p:nvGrpSpPr>
      <p:grpSpPr>
        <a:xfrm>
          <a:off x="0" y="0"/>
          <a:ext cx="0" cy="0"/>
          <a:chOff x="0" y="0"/>
          <a:chExt cx="0" cy="0"/>
        </a:xfrm>
      </p:grpSpPr>
      <p:pic>
        <p:nvPicPr>
          <p:cNvPr id="107" name="Google Shape;107;p13"/>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08" name="Google Shape;108;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9" name="Google Shape;109;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0" name="Google Shape;110;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1" name="Google Shape;111;p13"/>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12" name="Google Shape;112;p13"/>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13" name="Google Shape;113;p1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1">
  <p:cSld name="Back page (with disclaimer)_1">
    <p:spTree>
      <p:nvGrpSpPr>
        <p:cNvPr id="114" name="Shape 114"/>
        <p:cNvGrpSpPr/>
        <p:nvPr/>
      </p:nvGrpSpPr>
      <p:grpSpPr>
        <a:xfrm>
          <a:off x="0" y="0"/>
          <a:ext cx="0" cy="0"/>
          <a:chOff x="0" y="0"/>
          <a:chExt cx="0" cy="0"/>
        </a:xfrm>
      </p:grpSpPr>
      <p:pic>
        <p:nvPicPr>
          <p:cNvPr id="115" name="Google Shape;115;p14"/>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16" name="Google Shape;116;p14"/>
          <p:cNvPicPr preferRelativeResize="0"/>
          <p:nvPr/>
        </p:nvPicPr>
        <p:blipFill rotWithShape="1">
          <a:blip r:embed="rId3">
            <a:alphaModFix/>
          </a:blip>
          <a:srcRect b="26814" l="0" r="0" t="26809"/>
          <a:stretch/>
        </p:blipFill>
        <p:spPr>
          <a:xfrm>
            <a:off x="0" y="0"/>
            <a:ext cx="12192001" cy="6858000"/>
          </a:xfrm>
          <a:prstGeom prst="rect">
            <a:avLst/>
          </a:prstGeom>
          <a:noFill/>
          <a:ln>
            <a:noFill/>
          </a:ln>
        </p:spPr>
      </p:pic>
      <p:pic>
        <p:nvPicPr>
          <p:cNvPr descr="Image" id="117" name="Google Shape;117;p14"/>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18" name="Google Shape;118;p14"/>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19" name="Google Shape;119;p14"/>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20" name="Google Shape;120;p14"/>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21" name="Google Shape;121;p14"/>
          <p:cNvSpPr txBox="1"/>
          <p:nvPr/>
        </p:nvSpPr>
        <p:spPr>
          <a:xfrm>
            <a:off x="6877481" y="3244849"/>
            <a:ext cx="4891200" cy="1723200"/>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22" name="Google Shape;122;p14"/>
          <p:cNvSpPr txBox="1"/>
          <p:nvPr>
            <p:ph idx="1" type="subTitle"/>
          </p:nvPr>
        </p:nvSpPr>
        <p:spPr>
          <a:xfrm>
            <a:off x="6877481" y="2114988"/>
            <a:ext cx="4891200" cy="4377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sz="1800">
                <a:solidFill>
                  <a:schemeClr val="dk1"/>
                </a:solidFill>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23" name="Google Shape;123;p14"/>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2019 KOKO Networks Limited – Proprietary &amp; Confidential </a:t>
            </a:r>
            <a:endParaRPr b="1"/>
          </a:p>
        </p:txBody>
      </p:sp>
      <p:sp>
        <p:nvSpPr>
          <p:cNvPr id="124" name="Google Shape;124;p14"/>
          <p:cNvSpPr txBox="1"/>
          <p:nvPr/>
        </p:nvSpPr>
        <p:spPr>
          <a:xfrm>
            <a:off x="6877481" y="10575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25" name="Google Shape;125;p14"/>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26" name="Google Shape;126;p14"/>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team_noc</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p:cSld name="1_Back page (with disclaimer)_1">
    <p:spTree>
      <p:nvGrpSpPr>
        <p:cNvPr id="127" name="Shape 127"/>
        <p:cNvGrpSpPr/>
        <p:nvPr/>
      </p:nvGrpSpPr>
      <p:grpSpPr>
        <a:xfrm>
          <a:off x="0" y="0"/>
          <a:ext cx="0" cy="0"/>
          <a:chOff x="0" y="0"/>
          <a:chExt cx="0" cy="0"/>
        </a:xfrm>
      </p:grpSpPr>
      <p:pic>
        <p:nvPicPr>
          <p:cNvPr descr="Image" id="128" name="Google Shape;128;p15"/>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29" name="Google Shape;129;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0" name="Google Shape;130;p15"/>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1" name="Google Shape;131;p15"/>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2" name="Google Shape;132;p15"/>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3" name="Google Shape;133;p15"/>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4" name="Google Shape;134;p15"/>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
        <p:nvSpPr>
          <p:cNvPr id="135" name="Google Shape;135;p15"/>
          <p:cNvSpPr txBox="1"/>
          <p:nvPr>
            <p:ph idx="1" type="subTitle"/>
          </p:nvPr>
        </p:nvSpPr>
        <p:spPr>
          <a:xfrm>
            <a:off x="6856431" y="33014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36" name="Google Shape;136;p15"/>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37" name="Google Shape;137;p15"/>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2019 KOKO Networks Limited – Proprietary &amp; Confidential </a:t>
            </a:r>
            <a:endParaRPr b="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1">
  <p:cSld name="1_Back page (with disclaimer)_1_1">
    <p:spTree>
      <p:nvGrpSpPr>
        <p:cNvPr id="138" name="Shape 138"/>
        <p:cNvGrpSpPr/>
        <p:nvPr/>
      </p:nvGrpSpPr>
      <p:grpSpPr>
        <a:xfrm>
          <a:off x="0" y="0"/>
          <a:ext cx="0" cy="0"/>
          <a:chOff x="0" y="0"/>
          <a:chExt cx="0" cy="0"/>
        </a:xfrm>
      </p:grpSpPr>
      <p:pic>
        <p:nvPicPr>
          <p:cNvPr descr="Image" id="139" name="Google Shape;139;p16"/>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40" name="Google Shape;140;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41" name="Google Shape;141;p16"/>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2" name="Google Shape;142;p16"/>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43" name="Google Shape;143;p16"/>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2019 KOKO Networks Limited – Proprietary &amp; Confidential </a:t>
            </a:r>
            <a:endParaRPr b="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44"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46" name="Google Shape;146;p17"/>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47" name="Google Shape;147;p17"/>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48" name="Google Shape;148;p17"/>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49" name="Google Shape;149;p17"/>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0" name="Google Shape;150;p1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lt1"/>
                </a:solidFill>
                <a:latin typeface="Nunito"/>
                <a:ea typeface="Nunito"/>
                <a:cs typeface="Nunito"/>
                <a:sym typeface="Nunito"/>
              </a:rPr>
              <a:t>© 2019 KOKO Networks Limited – Proprietary &amp; Confidential </a:t>
            </a:r>
            <a:endParaRPr/>
          </a:p>
        </p:txBody>
      </p:sp>
      <p:sp>
        <p:nvSpPr>
          <p:cNvPr id="151" name="Google Shape;151;p17"/>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3600">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52" name="Shape 152"/>
        <p:cNvGrpSpPr/>
        <p:nvPr/>
      </p:nvGrpSpPr>
      <p:grpSpPr>
        <a:xfrm>
          <a:off x="0" y="0"/>
          <a:ext cx="0" cy="0"/>
          <a:chOff x="0" y="0"/>
          <a:chExt cx="0" cy="0"/>
        </a:xfrm>
      </p:grpSpPr>
      <p:pic>
        <p:nvPicPr>
          <p:cNvPr descr="Image" id="153" name="Google Shape;153;p18"/>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154" name="Google Shape;154;p18"/>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155" name="Google Shape;155;p18"/>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156" name="Google Shape;156;p18"/>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157" name="Google Shape;157;p18"/>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158" name="Google Shape;158;p18"/>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dk1"/>
                </a:solidFill>
                <a:latin typeface="Nunito"/>
                <a:ea typeface="Nunito"/>
                <a:cs typeface="Nunito"/>
                <a:sym typeface="Nunito"/>
              </a:rPr>
              <a:t>© 2019 KOKO Networks Limited – Proprietary &amp; Confidential </a:t>
            </a:r>
            <a:endParaRPr/>
          </a:p>
        </p:txBody>
      </p:sp>
      <p:cxnSp>
        <p:nvCxnSpPr>
          <p:cNvPr id="159" name="Google Shape;159;p18"/>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160" name="Google Shape;160;p18"/>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
        <p:nvSpPr>
          <p:cNvPr id="30" name="Google Shape;30;p3"/>
          <p:cNvSpPr txBox="1"/>
          <p:nvPr/>
        </p:nvSpPr>
        <p:spPr>
          <a:xfrm>
            <a:off x="7297538" y="2121678"/>
            <a:ext cx="4435500" cy="68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600">
                <a:solidFill>
                  <a:schemeClr val="dk1"/>
                </a:solidFill>
                <a:latin typeface="Nunito"/>
                <a:ea typeface="Nunito"/>
                <a:cs typeface="Nunito"/>
                <a:sym typeface="Nunito"/>
              </a:rPr>
              <a:t>Agenda</a:t>
            </a:r>
            <a:endParaRPr b="1">
              <a:latin typeface="Nunito"/>
              <a:ea typeface="Nunito"/>
              <a:cs typeface="Nunito"/>
              <a:sym typeface="Nunito"/>
            </a:endParaRPr>
          </a:p>
        </p:txBody>
      </p:sp>
      <p:sp>
        <p:nvSpPr>
          <p:cNvPr id="31" name="Google Shape;31;p3"/>
          <p:cNvSpPr txBox="1"/>
          <p:nvPr>
            <p:ph idx="1" type="subTitle"/>
          </p:nvPr>
        </p:nvSpPr>
        <p:spPr>
          <a:xfrm>
            <a:off x="7297525" y="2862025"/>
            <a:ext cx="4435500" cy="3561900"/>
          </a:xfrm>
          <a:prstGeom prst="rect">
            <a:avLst/>
          </a:prstGeom>
        </p:spPr>
        <p:txBody>
          <a:bodyPr anchorCtr="0" anchor="t" bIns="45700" lIns="91425" spcFirstLastPara="1" rIns="91425" wrap="square" tIns="45700">
            <a:noAutofit/>
          </a:bodyPr>
          <a:lstStyle>
            <a:lvl1pPr lvl="0">
              <a:spcBef>
                <a:spcPts val="1000"/>
              </a:spcBef>
              <a:spcAft>
                <a:spcPts val="0"/>
              </a:spcAft>
              <a:buNone/>
              <a:defRPr/>
            </a:lvl1pPr>
            <a:lvl2pPr lvl="1">
              <a:spcBef>
                <a:spcPts val="1000"/>
              </a:spcBef>
              <a:spcAft>
                <a:spcPts val="0"/>
              </a:spcAft>
              <a:buNone/>
              <a:defRPr/>
            </a:lvl2pPr>
            <a:lvl3pPr lvl="2">
              <a:spcBef>
                <a:spcPts val="1000"/>
              </a:spcBef>
              <a:spcAft>
                <a:spcPts val="0"/>
              </a:spcAft>
              <a:buNone/>
              <a:defRPr/>
            </a:lvl3pPr>
            <a:lvl4pPr lvl="3">
              <a:spcBef>
                <a:spcPts val="1000"/>
              </a:spcBef>
              <a:spcAft>
                <a:spcPts val="0"/>
              </a:spcAft>
              <a:buNone/>
              <a:defRPr/>
            </a:lvl4pPr>
            <a:lvl5pPr lvl="4">
              <a:spcBef>
                <a:spcPts val="1000"/>
              </a:spcBef>
              <a:spcAft>
                <a:spcPts val="0"/>
              </a:spcAft>
              <a:buNone/>
              <a:defRPr/>
            </a:lvl5pPr>
            <a:lvl6pPr lvl="5">
              <a:spcBef>
                <a:spcPts val="1000"/>
              </a:spcBef>
              <a:spcAft>
                <a:spcPts val="0"/>
              </a:spcAft>
              <a:buNone/>
              <a:defRPr/>
            </a:lvl6pPr>
            <a:lvl7pPr lvl="6">
              <a:spcBef>
                <a:spcPts val="1000"/>
              </a:spcBef>
              <a:spcAft>
                <a:spcPts val="0"/>
              </a:spcAft>
              <a:buNone/>
              <a:defRPr/>
            </a:lvl7pPr>
            <a:lvl8pPr lvl="7">
              <a:spcBef>
                <a:spcPts val="1000"/>
              </a:spcBef>
              <a:spcAft>
                <a:spcPts val="0"/>
              </a:spcAft>
              <a:buNone/>
              <a:defRPr/>
            </a:lvl8pPr>
            <a:lvl9pPr lvl="8">
              <a:spcBef>
                <a:spcPts val="100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3">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4">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600"/>
            <a:ext cx="4147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2019 KOKO Networks Limited – Proprietary &amp; Confidential </a:t>
            </a:r>
            <a:endParaRPr b="1"/>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algn="l">
              <a:lnSpc>
                <a:spcPct val="120000"/>
              </a:lnSpc>
              <a:spcBef>
                <a:spcPts val="1000"/>
              </a:spcBef>
              <a:spcAft>
                <a:spcPts val="0"/>
              </a:spcAft>
              <a:buClr>
                <a:schemeClr val="dk1"/>
              </a:buClr>
              <a:buSzPts val="2800"/>
              <a:buNone/>
              <a:defRPr b="0" sz="2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lvl1pPr lvl="0" algn="ctr">
              <a:buNone/>
              <a:defRPr b="1" sz="1400">
                <a:solidFill>
                  <a:srgbClr val="FFFFFF"/>
                </a:solidFill>
                <a:latin typeface="Nunito"/>
                <a:ea typeface="Nunito"/>
                <a:cs typeface="Nunito"/>
                <a:sym typeface="Nunito"/>
              </a:defRPr>
            </a:lvl1pPr>
            <a:lvl2pPr lvl="1" algn="ctr">
              <a:buNone/>
              <a:defRPr b="1" sz="1400">
                <a:solidFill>
                  <a:srgbClr val="FFFFFF"/>
                </a:solidFill>
                <a:latin typeface="Nunito"/>
                <a:ea typeface="Nunito"/>
                <a:cs typeface="Nunito"/>
                <a:sym typeface="Nunito"/>
              </a:defRPr>
            </a:lvl2pPr>
            <a:lvl3pPr lvl="2" algn="ctr">
              <a:buNone/>
              <a:defRPr b="1" sz="1400">
                <a:solidFill>
                  <a:srgbClr val="FFFFFF"/>
                </a:solidFill>
                <a:latin typeface="Nunito"/>
                <a:ea typeface="Nunito"/>
                <a:cs typeface="Nunito"/>
                <a:sym typeface="Nunito"/>
              </a:defRPr>
            </a:lvl3pPr>
            <a:lvl4pPr lvl="3" algn="ctr">
              <a:buNone/>
              <a:defRPr b="1" sz="1400">
                <a:solidFill>
                  <a:srgbClr val="FFFFFF"/>
                </a:solidFill>
                <a:latin typeface="Nunito"/>
                <a:ea typeface="Nunito"/>
                <a:cs typeface="Nunito"/>
                <a:sym typeface="Nunito"/>
              </a:defRPr>
            </a:lvl4pPr>
            <a:lvl5pPr lvl="4" algn="ctr">
              <a:buNone/>
              <a:defRPr b="1" sz="1400">
                <a:solidFill>
                  <a:srgbClr val="FFFFFF"/>
                </a:solidFill>
                <a:latin typeface="Nunito"/>
                <a:ea typeface="Nunito"/>
                <a:cs typeface="Nunito"/>
                <a:sym typeface="Nunito"/>
              </a:defRPr>
            </a:lvl5pPr>
            <a:lvl6pPr lvl="5" algn="ctr">
              <a:buNone/>
              <a:defRPr b="1" sz="1400">
                <a:solidFill>
                  <a:srgbClr val="FFFFFF"/>
                </a:solidFill>
                <a:latin typeface="Nunito"/>
                <a:ea typeface="Nunito"/>
                <a:cs typeface="Nunito"/>
                <a:sym typeface="Nunito"/>
              </a:defRPr>
            </a:lvl6pPr>
            <a:lvl7pPr lvl="6" algn="ctr">
              <a:buNone/>
              <a:defRPr b="1" sz="1400">
                <a:solidFill>
                  <a:srgbClr val="FFFFFF"/>
                </a:solidFill>
                <a:latin typeface="Nunito"/>
                <a:ea typeface="Nunito"/>
                <a:cs typeface="Nunito"/>
                <a:sym typeface="Nunito"/>
              </a:defRPr>
            </a:lvl7pPr>
            <a:lvl8pPr lvl="7" algn="ctr">
              <a:buNone/>
              <a:defRPr b="1" sz="1400">
                <a:solidFill>
                  <a:srgbClr val="FFFFFF"/>
                </a:solidFill>
                <a:latin typeface="Nunito"/>
                <a:ea typeface="Nunito"/>
                <a:cs typeface="Nunito"/>
                <a:sym typeface="Nunito"/>
              </a:defRPr>
            </a:lvl8pPr>
            <a:lvl9pPr lvl="8" algn="ctr">
              <a:buNone/>
              <a:defRPr b="1" sz="1400">
                <a:solidFill>
                  <a:srgbClr val="FFFFFF"/>
                </a:solidFill>
                <a:latin typeface="Nunito"/>
                <a:ea typeface="Nunito"/>
                <a:cs typeface="Nunito"/>
                <a:sym typeface="Nunit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42" name="Shape 42"/>
        <p:cNvGrpSpPr/>
        <p:nvPr/>
      </p:nvGrpSpPr>
      <p:grpSpPr>
        <a:xfrm>
          <a:off x="0" y="0"/>
          <a:ext cx="0" cy="0"/>
          <a:chOff x="0" y="0"/>
          <a:chExt cx="0" cy="0"/>
        </a:xfrm>
      </p:grpSpPr>
      <p:pic>
        <p:nvPicPr>
          <p:cNvPr id="43" name="Google Shape;43;p5"/>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45" name="Google Shape;45;p5"/>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46" name="Google Shape;46;p5"/>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47" name="Google Shape;47;p5"/>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2400"/>
              <a:buFont typeface="Nunito"/>
              <a:buNone/>
              <a:defRPr b="1" sz="2400">
                <a:latin typeface="Nunito"/>
                <a:ea typeface="Nunito"/>
                <a:cs typeface="Nunito"/>
                <a:sym typeface="Nunito"/>
              </a:defRPr>
            </a:lvl1pPr>
            <a:lvl2pPr lvl="1" algn="l">
              <a:lnSpc>
                <a:spcPct val="90000"/>
              </a:lnSpc>
              <a:spcBef>
                <a:spcPts val="0"/>
              </a:spcBef>
              <a:spcAft>
                <a:spcPts val="0"/>
              </a:spcAft>
              <a:buSzPts val="2400"/>
              <a:buFont typeface="Nunito"/>
              <a:buNone/>
              <a:defRPr b="1" sz="2400">
                <a:latin typeface="Nunito"/>
                <a:ea typeface="Nunito"/>
                <a:cs typeface="Nunito"/>
                <a:sym typeface="Nunito"/>
              </a:defRPr>
            </a:lvl2pPr>
            <a:lvl3pPr lvl="2" algn="l">
              <a:lnSpc>
                <a:spcPct val="90000"/>
              </a:lnSpc>
              <a:spcBef>
                <a:spcPts val="0"/>
              </a:spcBef>
              <a:spcAft>
                <a:spcPts val="0"/>
              </a:spcAft>
              <a:buSzPts val="2400"/>
              <a:buFont typeface="Nunito"/>
              <a:buNone/>
              <a:defRPr b="1" sz="2400">
                <a:latin typeface="Nunito"/>
                <a:ea typeface="Nunito"/>
                <a:cs typeface="Nunito"/>
                <a:sym typeface="Nunito"/>
              </a:defRPr>
            </a:lvl3pPr>
            <a:lvl4pPr lvl="3" algn="l">
              <a:lnSpc>
                <a:spcPct val="90000"/>
              </a:lnSpc>
              <a:spcBef>
                <a:spcPts val="0"/>
              </a:spcBef>
              <a:spcAft>
                <a:spcPts val="0"/>
              </a:spcAft>
              <a:buSzPts val="2400"/>
              <a:buFont typeface="Nunito"/>
              <a:buNone/>
              <a:defRPr b="1" sz="2400">
                <a:latin typeface="Nunito"/>
                <a:ea typeface="Nunito"/>
                <a:cs typeface="Nunito"/>
                <a:sym typeface="Nunito"/>
              </a:defRPr>
            </a:lvl4pPr>
            <a:lvl5pPr lvl="4" algn="l">
              <a:lnSpc>
                <a:spcPct val="90000"/>
              </a:lnSpc>
              <a:spcBef>
                <a:spcPts val="0"/>
              </a:spcBef>
              <a:spcAft>
                <a:spcPts val="0"/>
              </a:spcAft>
              <a:buSzPts val="2400"/>
              <a:buFont typeface="Nunito"/>
              <a:buNone/>
              <a:defRPr b="1" sz="2400">
                <a:latin typeface="Nunito"/>
                <a:ea typeface="Nunito"/>
                <a:cs typeface="Nunito"/>
                <a:sym typeface="Nunito"/>
              </a:defRPr>
            </a:lvl5pPr>
            <a:lvl6pPr lvl="5" algn="l">
              <a:lnSpc>
                <a:spcPct val="90000"/>
              </a:lnSpc>
              <a:spcBef>
                <a:spcPts val="0"/>
              </a:spcBef>
              <a:spcAft>
                <a:spcPts val="0"/>
              </a:spcAft>
              <a:buSzPts val="2400"/>
              <a:buFont typeface="Nunito"/>
              <a:buNone/>
              <a:defRPr b="1" sz="2400">
                <a:latin typeface="Nunito"/>
                <a:ea typeface="Nunito"/>
                <a:cs typeface="Nunito"/>
                <a:sym typeface="Nunito"/>
              </a:defRPr>
            </a:lvl6pPr>
            <a:lvl7pPr lvl="6" algn="l">
              <a:lnSpc>
                <a:spcPct val="90000"/>
              </a:lnSpc>
              <a:spcBef>
                <a:spcPts val="0"/>
              </a:spcBef>
              <a:spcAft>
                <a:spcPts val="0"/>
              </a:spcAft>
              <a:buSzPts val="2400"/>
              <a:buFont typeface="Nunito"/>
              <a:buNone/>
              <a:defRPr b="1" sz="2400">
                <a:latin typeface="Nunito"/>
                <a:ea typeface="Nunito"/>
                <a:cs typeface="Nunito"/>
                <a:sym typeface="Nunito"/>
              </a:defRPr>
            </a:lvl7pPr>
            <a:lvl8pPr lvl="7" algn="l">
              <a:lnSpc>
                <a:spcPct val="90000"/>
              </a:lnSpc>
              <a:spcBef>
                <a:spcPts val="0"/>
              </a:spcBef>
              <a:spcAft>
                <a:spcPts val="0"/>
              </a:spcAft>
              <a:buSzPts val="2400"/>
              <a:buFont typeface="Nunito"/>
              <a:buNone/>
              <a:defRPr b="1" sz="2400">
                <a:latin typeface="Nunito"/>
                <a:ea typeface="Nunito"/>
                <a:cs typeface="Nunito"/>
                <a:sym typeface="Nunito"/>
              </a:defRPr>
            </a:lvl8pPr>
            <a:lvl9pPr lvl="8"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48" name="Google Shape;48;p5"/>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1800"/>
              <a:buNone/>
              <a:defRPr sz="18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800"/>
              <a:buNone/>
              <a:defRPr/>
            </a:lvl4pPr>
            <a:lvl5pPr lvl="4" algn="ctr">
              <a:lnSpc>
                <a:spcPct val="90000"/>
              </a:lnSpc>
              <a:spcBef>
                <a:spcPts val="500"/>
              </a:spcBef>
              <a:spcAft>
                <a:spcPts val="0"/>
              </a:spcAft>
              <a:buClr>
                <a:schemeClr val="dk1"/>
              </a:buClr>
              <a:buSzPts val="1800"/>
              <a:buNone/>
              <a:defRPr/>
            </a:lvl5pPr>
            <a:lvl6pPr lvl="5" algn="ctr">
              <a:lnSpc>
                <a:spcPct val="90000"/>
              </a:lnSpc>
              <a:spcBef>
                <a:spcPts val="500"/>
              </a:spcBef>
              <a:spcAft>
                <a:spcPts val="0"/>
              </a:spcAft>
              <a:buClr>
                <a:schemeClr val="dk1"/>
              </a:buClr>
              <a:buSzPts val="1800"/>
              <a:buNone/>
              <a:defRPr/>
            </a:lvl6pPr>
            <a:lvl7pPr lvl="6" algn="ctr">
              <a:lnSpc>
                <a:spcPct val="90000"/>
              </a:lnSpc>
              <a:spcBef>
                <a:spcPts val="500"/>
              </a:spcBef>
              <a:spcAft>
                <a:spcPts val="0"/>
              </a:spcAft>
              <a:buClr>
                <a:schemeClr val="dk1"/>
              </a:buClr>
              <a:buSzPts val="1800"/>
              <a:buNone/>
              <a:defRPr/>
            </a:lvl7pPr>
            <a:lvl8pPr lvl="7" algn="ctr">
              <a:lnSpc>
                <a:spcPct val="90000"/>
              </a:lnSpc>
              <a:spcBef>
                <a:spcPts val="500"/>
              </a:spcBef>
              <a:spcAft>
                <a:spcPts val="0"/>
              </a:spcAft>
              <a:buClr>
                <a:schemeClr val="dk1"/>
              </a:buClr>
              <a:buSzPts val="1800"/>
              <a:buNone/>
              <a:defRPr/>
            </a:lvl8pPr>
            <a:lvl9pPr lvl="8" algn="ctr">
              <a:lnSpc>
                <a:spcPct val="90000"/>
              </a:lnSpc>
              <a:spcBef>
                <a:spcPts val="500"/>
              </a:spcBef>
              <a:spcAft>
                <a:spcPts val="0"/>
              </a:spcAft>
              <a:buClr>
                <a:schemeClr val="dk1"/>
              </a:buClr>
              <a:buSzPts val="1800"/>
              <a:buNone/>
              <a:defRPr/>
            </a:lvl9pPr>
          </a:lstStyle>
          <a:p/>
        </p:txBody>
      </p:sp>
      <p:sp>
        <p:nvSpPr>
          <p:cNvPr id="49" name="Google Shape;49;p5"/>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0" name="Shape 50"/>
        <p:cNvGrpSpPr/>
        <p:nvPr/>
      </p:nvGrpSpPr>
      <p:grpSpPr>
        <a:xfrm>
          <a:off x="0" y="0"/>
          <a:ext cx="0" cy="0"/>
          <a:chOff x="0" y="0"/>
          <a:chExt cx="0" cy="0"/>
        </a:xfrm>
      </p:grpSpPr>
      <p:pic>
        <p:nvPicPr>
          <p:cNvPr id="51" name="Google Shape;51;p6"/>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52" name="Google Shape;52;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3" name="Google Shape;53;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4" name="Google Shape;54;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5" name="Google Shape;55;p6"/>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56" name="Google Shape;56;p6"/>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57" name="Google Shape;57;p6"/>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58" name="Shape 58"/>
        <p:cNvGrpSpPr/>
        <p:nvPr/>
      </p:nvGrpSpPr>
      <p:grpSpPr>
        <a:xfrm>
          <a:off x="0" y="0"/>
          <a:ext cx="0" cy="0"/>
          <a:chOff x="0" y="0"/>
          <a:chExt cx="0" cy="0"/>
        </a:xfrm>
      </p:grpSpPr>
      <p:pic>
        <p:nvPicPr>
          <p:cNvPr id="59" name="Google Shape;59;p7"/>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0" name="Google Shape;60;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1" name="Google Shape;61;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2" name="Google Shape;62;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3" name="Google Shape;63;p7"/>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64" name="Google Shape;64;p7"/>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65" name="Google Shape;65;p7"/>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66" name="Shape 66"/>
        <p:cNvGrpSpPr/>
        <p:nvPr/>
      </p:nvGrpSpPr>
      <p:grpSpPr>
        <a:xfrm>
          <a:off x="0" y="0"/>
          <a:ext cx="0" cy="0"/>
          <a:chOff x="0" y="0"/>
          <a:chExt cx="0" cy="0"/>
        </a:xfrm>
      </p:grpSpPr>
      <p:pic>
        <p:nvPicPr>
          <p:cNvPr id="67" name="Google Shape;67;p8"/>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68" name="Google Shape;68;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9" name="Google Shape;69;p8"/>
          <p:cNvCxnSpPr/>
          <p:nvPr/>
        </p:nvCxnSpPr>
        <p:spPr>
          <a:xfrm>
            <a:off x="6374418" y="3641018"/>
            <a:ext cx="5462100" cy="0"/>
          </a:xfrm>
          <a:prstGeom prst="straightConnector1">
            <a:avLst/>
          </a:prstGeom>
          <a:noFill/>
          <a:ln cap="flat" cmpd="sng" w="12700">
            <a:solidFill>
              <a:srgbClr val="000000"/>
            </a:solidFill>
            <a:prstDash val="solid"/>
            <a:miter lim="400000"/>
            <a:headEnd len="sm" w="sm" type="none"/>
            <a:tailEnd len="sm" w="sm" type="none"/>
          </a:ln>
        </p:spPr>
      </p:cxnSp>
      <p:cxnSp>
        <p:nvCxnSpPr>
          <p:cNvPr id="70" name="Google Shape;70;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1" name="Google Shape;71;p8"/>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72" name="Google Shape;72;p8"/>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73" name="Google Shape;73;p8"/>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74" name="Shape 74"/>
        <p:cNvGrpSpPr/>
        <p:nvPr/>
      </p:nvGrpSpPr>
      <p:grpSpPr>
        <a:xfrm>
          <a:off x="0" y="0"/>
          <a:ext cx="0" cy="0"/>
          <a:chOff x="0" y="0"/>
          <a:chExt cx="0" cy="0"/>
        </a:xfrm>
      </p:grpSpPr>
      <p:pic>
        <p:nvPicPr>
          <p:cNvPr id="75" name="Google Shape;75;p9"/>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76" name="Google Shape;76;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7" name="Google Shape;77;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8" name="Google Shape;78;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9" name="Google Shape;79;p9"/>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0" name="Google Shape;80;p9"/>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1" name="Google Shape;81;p9"/>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82" name="Shape 82"/>
        <p:cNvGrpSpPr/>
        <p:nvPr/>
      </p:nvGrpSpPr>
      <p:grpSpPr>
        <a:xfrm>
          <a:off x="0" y="0"/>
          <a:ext cx="0" cy="0"/>
          <a:chOff x="0" y="0"/>
          <a:chExt cx="0" cy="0"/>
        </a:xfrm>
      </p:grpSpPr>
      <p:pic>
        <p:nvPicPr>
          <p:cNvPr id="83" name="Google Shape;83;p10"/>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84" name="Google Shape;84;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5" name="Google Shape;85;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6" name="Google Shape;86;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7" name="Google Shape;87;p10"/>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8" name="Google Shape;88;p10"/>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9" name="Google Shape;89;p10"/>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1pPr>
            <a:lvl2pPr lvl="1"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2pPr>
            <a:lvl3pPr lvl="2"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3pPr>
            <a:lvl4pPr lvl="3"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4pPr>
            <a:lvl5pPr lvl="4"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5pPr>
            <a:lvl6pPr lvl="5"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6pPr>
            <a:lvl7pPr lvl="6"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7pPr>
            <a:lvl8pPr lvl="7"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8pPr>
            <a:lvl9pPr lvl="8"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Nunito SemiBold"/>
              <a:buChar char="•"/>
              <a:defRPr i="0" sz="2800" u="none" cap="none" strike="noStrike">
                <a:solidFill>
                  <a:schemeClr val="dk1"/>
                </a:solidFill>
                <a:latin typeface="Nunito SemiBold"/>
                <a:ea typeface="Nunito SemiBold"/>
                <a:cs typeface="Nunito SemiBold"/>
                <a:sym typeface="Nunito SemiBold"/>
              </a:defRPr>
            </a:lvl1pPr>
            <a:lvl2pPr indent="-381000" lvl="1" marL="914400" marR="0" rtl="0" algn="l">
              <a:lnSpc>
                <a:spcPct val="90000"/>
              </a:lnSpc>
              <a:spcBef>
                <a:spcPts val="500"/>
              </a:spcBef>
              <a:spcAft>
                <a:spcPts val="0"/>
              </a:spcAft>
              <a:buClr>
                <a:schemeClr val="dk1"/>
              </a:buClr>
              <a:buSzPts val="2400"/>
              <a:buFont typeface="Nunito SemiBold"/>
              <a:buChar char="•"/>
              <a:defRPr i="0" sz="2400" u="none" cap="none" strike="noStrike">
                <a:solidFill>
                  <a:schemeClr val="dk1"/>
                </a:solidFill>
                <a:latin typeface="Nunito SemiBold"/>
                <a:ea typeface="Nunito SemiBold"/>
                <a:cs typeface="Nunito SemiBold"/>
                <a:sym typeface="Nunito SemiBold"/>
              </a:defRPr>
            </a:lvl2pPr>
            <a:lvl3pPr indent="-355600" lvl="2" marL="1371600" marR="0" rtl="0" algn="l">
              <a:lnSpc>
                <a:spcPct val="90000"/>
              </a:lnSpc>
              <a:spcBef>
                <a:spcPts val="500"/>
              </a:spcBef>
              <a:spcAft>
                <a:spcPts val="0"/>
              </a:spcAft>
              <a:buClr>
                <a:schemeClr val="dk1"/>
              </a:buClr>
              <a:buSzPts val="2000"/>
              <a:buFont typeface="Nunito SemiBold"/>
              <a:buChar char="•"/>
              <a:defRPr i="0" sz="2000" u="none" cap="none" strike="noStrike">
                <a:solidFill>
                  <a:schemeClr val="dk1"/>
                </a:solidFill>
                <a:latin typeface="Nunito SemiBold"/>
                <a:ea typeface="Nunito SemiBold"/>
                <a:cs typeface="Nunito SemiBold"/>
                <a:sym typeface="Nunito SemiBold"/>
              </a:defRPr>
            </a:lvl3pPr>
            <a:lvl4pPr indent="-342900" lvl="3" marL="1828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4pPr>
            <a:lvl5pPr indent="-342900" lvl="4" marL="22860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5pPr>
            <a:lvl6pPr indent="-342900" lvl="5" marL="27432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6pPr>
            <a:lvl7pPr indent="-342900" lvl="6" marL="32004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7pPr>
            <a:lvl8pPr indent="-342900" lvl="7" marL="36576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8pPr>
            <a:lvl9pPr indent="-342900" lvl="8" marL="4114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9pPr>
          </a:lstStyle>
          <a:p/>
        </p:txBody>
      </p:sp>
      <p:sp>
        <p:nvSpPr>
          <p:cNvPr id="13" name="Google Shape;13;p1"/>
          <p:cNvSpPr txBox="1"/>
          <p:nvPr>
            <p:ph idx="12" type="sldNum"/>
          </p:nvPr>
        </p:nvSpPr>
        <p:spPr>
          <a:xfrm>
            <a:off x="11409045" y="6333134"/>
            <a:ext cx="731700" cy="5250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Nunito SemiBold"/>
                <a:ea typeface="Nunito SemiBold"/>
                <a:cs typeface="Nunito SemiBold"/>
                <a:sym typeface="Nunito SemiBold"/>
              </a:defRPr>
            </a:lvl1pPr>
            <a:lvl2pPr lvl="1" algn="r">
              <a:buNone/>
              <a:defRPr sz="1300">
                <a:solidFill>
                  <a:schemeClr val="dk1"/>
                </a:solidFill>
                <a:latin typeface="Nunito SemiBold"/>
                <a:ea typeface="Nunito SemiBold"/>
                <a:cs typeface="Nunito SemiBold"/>
                <a:sym typeface="Nunito SemiBold"/>
              </a:defRPr>
            </a:lvl2pPr>
            <a:lvl3pPr lvl="2" algn="r">
              <a:buNone/>
              <a:defRPr sz="1300">
                <a:solidFill>
                  <a:schemeClr val="dk1"/>
                </a:solidFill>
                <a:latin typeface="Nunito SemiBold"/>
                <a:ea typeface="Nunito SemiBold"/>
                <a:cs typeface="Nunito SemiBold"/>
                <a:sym typeface="Nunito SemiBold"/>
              </a:defRPr>
            </a:lvl3pPr>
            <a:lvl4pPr lvl="3" algn="r">
              <a:buNone/>
              <a:defRPr sz="1300">
                <a:solidFill>
                  <a:schemeClr val="dk1"/>
                </a:solidFill>
                <a:latin typeface="Nunito SemiBold"/>
                <a:ea typeface="Nunito SemiBold"/>
                <a:cs typeface="Nunito SemiBold"/>
                <a:sym typeface="Nunito SemiBold"/>
              </a:defRPr>
            </a:lvl4pPr>
            <a:lvl5pPr lvl="4" algn="r">
              <a:buNone/>
              <a:defRPr sz="1300">
                <a:solidFill>
                  <a:schemeClr val="dk1"/>
                </a:solidFill>
                <a:latin typeface="Nunito SemiBold"/>
                <a:ea typeface="Nunito SemiBold"/>
                <a:cs typeface="Nunito SemiBold"/>
                <a:sym typeface="Nunito SemiBold"/>
              </a:defRPr>
            </a:lvl5pPr>
            <a:lvl6pPr lvl="5" algn="r">
              <a:buNone/>
              <a:defRPr sz="1300">
                <a:solidFill>
                  <a:schemeClr val="dk1"/>
                </a:solidFill>
                <a:latin typeface="Nunito SemiBold"/>
                <a:ea typeface="Nunito SemiBold"/>
                <a:cs typeface="Nunito SemiBold"/>
                <a:sym typeface="Nunito SemiBold"/>
              </a:defRPr>
            </a:lvl6pPr>
            <a:lvl7pPr lvl="6" algn="r">
              <a:buNone/>
              <a:defRPr sz="1300">
                <a:solidFill>
                  <a:schemeClr val="dk1"/>
                </a:solidFill>
                <a:latin typeface="Nunito SemiBold"/>
                <a:ea typeface="Nunito SemiBold"/>
                <a:cs typeface="Nunito SemiBold"/>
                <a:sym typeface="Nunito SemiBold"/>
              </a:defRPr>
            </a:lvl7pPr>
            <a:lvl8pPr lvl="7" algn="r">
              <a:buNone/>
              <a:defRPr sz="1300">
                <a:solidFill>
                  <a:schemeClr val="dk1"/>
                </a:solidFill>
                <a:latin typeface="Nunito SemiBold"/>
                <a:ea typeface="Nunito SemiBold"/>
                <a:cs typeface="Nunito SemiBold"/>
                <a:sym typeface="Nunito SemiBold"/>
              </a:defRPr>
            </a:lvl8pPr>
            <a:lvl9pPr lvl="8" algn="r">
              <a:buNone/>
              <a:defRPr sz="1300">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kokohelpdesk.freshservice.com/itil/problems/68"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docs.google.com/spreadsheets/d/1g3Bw_P3XlojdXIhSSmXK61ssTZgkxJegTs2PnblDNBg/edit#gid=351296425" TargetMode="External"/><Relationship Id="rId4" Type="http://schemas.openxmlformats.org/officeDocument/2006/relationships/hyperlink" Target="https://docs.google.com/spreadsheets/d/1g3Bw_P3XlojdXIhSSmXK61ssTZgkxJegTs2PnblDNBg/edit#gid=351296425" TargetMode="External"/><Relationship Id="rId5" Type="http://schemas.openxmlformats.org/officeDocument/2006/relationships/hyperlink" Target="https://docs.google.com/spreadsheets/d/1g3Bw_P3XlojdXIhSSmXK61ssTZgkxJegTs2PnblDNBg/edit#gid=351296425"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docs.google.com/spreadsheets/d/1MEc2gKRS2eXJBf3EUYf60OO615CRiwcPATebxQUAR7g/edit#gid=0&amp;fvid=877179377"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docs.google.com/spreadsheets/d/1ilsH9E9klXk76dLm4KWXy4dmq4KuOU-HSX3RM5F_7ss/edit#gid=0"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docs.google.com/document/d/1_P64dytWgE2EYFVgpbkJKq1XRJHK15TAkYlehT9SnnY/edi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slide" Target="/ppt/slides/slide5.xml"/><Relationship Id="rId4" Type="http://schemas.openxmlformats.org/officeDocument/2006/relationships/slide" Target="/ppt/slid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hyperlink" Target="https://docs.google.com/spreadsheets/d/1g3Bw_P3XlojdXIhSSmXK61ssTZgkxJegTs2PnblDNBg/edit#gid=399436338"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docs.google.com/spreadsheets/d/1g3Bw_P3XlojdXIhSSmXK61ssTZgkxJegTs2PnblDNBg/edit#gid=1084523742" TargetMode="External"/><Relationship Id="rId4" Type="http://schemas.openxmlformats.org/officeDocument/2006/relationships/hyperlink" Target="https://docs.google.com/spreadsheets/d/1M7knwJUOF6TJzk7jqYkyI5HX1jaU3b5VviAJvmYHoaM/edit#gid=1678378351" TargetMode="External"/><Relationship Id="rId5" Type="http://schemas.openxmlformats.org/officeDocument/2006/relationships/hyperlink" Target="https://status.kokonetworks.com/d/yhrvZABWk/canister-dispenses?orgId=1&amp;var-canister_serials=300013195" TargetMode="External"/><Relationship Id="rId6" Type="http://schemas.openxmlformats.org/officeDocument/2006/relationships/hyperlink" Target="https://status.kokonetworks.com/d/yhrvZABWk/canister-dispenses?orgId=1&amp;var-canister_serials=300075541"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22832" y="2386450"/>
            <a:ext cx="5477400" cy="981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KP CANISTER FULL</a:t>
            </a:r>
            <a:r>
              <a:rPr lang="en-US"/>
              <a:t> INVESTIGATION</a:t>
            </a:r>
            <a:endParaRPr sz="2400"/>
          </a:p>
        </p:txBody>
      </p:sp>
      <p:sp>
        <p:nvSpPr>
          <p:cNvPr id="166" name="Google Shape;166;p19"/>
          <p:cNvSpPr txBox="1"/>
          <p:nvPr/>
        </p:nvSpPr>
        <p:spPr>
          <a:xfrm>
            <a:off x="6257925" y="3615554"/>
            <a:ext cx="5369400" cy="746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sz="1800">
                <a:solidFill>
                  <a:srgbClr val="000000"/>
                </a:solidFill>
                <a:latin typeface="Nunito SemiBold"/>
                <a:ea typeface="Nunito SemiBold"/>
                <a:cs typeface="Nunito SemiBold"/>
                <a:sym typeface="Nunito SemiBold"/>
              </a:rPr>
              <a:t>NOC: </a:t>
            </a:r>
            <a:r>
              <a:rPr lang="en-US" sz="1800" u="sng">
                <a:solidFill>
                  <a:schemeClr val="hlink"/>
                </a:solidFill>
                <a:latin typeface="Nunito SemiBold"/>
                <a:ea typeface="Nunito SemiBold"/>
                <a:cs typeface="Nunito SemiBold"/>
                <a:sym typeface="Nunito SemiBold"/>
                <a:hlinkClick r:id="rId3"/>
              </a:rPr>
              <a:t>PRB -68</a:t>
            </a:r>
            <a:r>
              <a:rPr lang="en-US" sz="1800">
                <a:solidFill>
                  <a:srgbClr val="000000"/>
                </a:solidFill>
                <a:latin typeface="Nunito SemiBold"/>
                <a:ea typeface="Nunito SemiBold"/>
                <a:cs typeface="Nunito SemiBold"/>
                <a:sym typeface="Nunito SemiBold"/>
              </a:rPr>
              <a:t> </a:t>
            </a:r>
            <a:endParaRPr sz="1800">
              <a:solidFill>
                <a:srgbClr val="000000"/>
              </a:solidFill>
              <a:latin typeface="Nunito SemiBold"/>
              <a:ea typeface="Nunito SemiBold"/>
              <a:cs typeface="Nunito SemiBold"/>
              <a:sym typeface="Nunito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8"/>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Longer Term Investigation Observations</a:t>
            </a:r>
            <a:endParaRPr/>
          </a:p>
        </p:txBody>
      </p:sp>
      <p:sp>
        <p:nvSpPr>
          <p:cNvPr id="239" name="Google Shape;239;p28"/>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240" name="Google Shape;240;p28"/>
          <p:cNvSpPr txBox="1"/>
          <p:nvPr/>
        </p:nvSpPr>
        <p:spPr>
          <a:xfrm>
            <a:off x="264400" y="1140250"/>
            <a:ext cx="11248500" cy="53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u="sng">
                <a:solidFill>
                  <a:schemeClr val="hlink"/>
                </a:solidFill>
                <a:latin typeface="Nunito SemiBold"/>
                <a:ea typeface="Nunito SemiBold"/>
                <a:cs typeface="Nunito SemiBold"/>
                <a:sym typeface="Nunito SemiBold"/>
                <a:hlinkClick r:id="rId3"/>
              </a:rPr>
              <a:t>Below some </a:t>
            </a:r>
            <a:r>
              <a:rPr lang="en-US" sz="1800" u="sng">
                <a:solidFill>
                  <a:schemeClr val="hlink"/>
                </a:solidFill>
                <a:latin typeface="Nunito SemiBold"/>
                <a:ea typeface="Nunito SemiBold"/>
                <a:cs typeface="Nunito SemiBold"/>
                <a:sym typeface="Nunito SemiBold"/>
                <a:hlinkClick r:id="rId4"/>
              </a:rPr>
              <a:t>resolutions</a:t>
            </a:r>
            <a:r>
              <a:rPr lang="en-US" sz="1800" u="sng">
                <a:solidFill>
                  <a:schemeClr val="hlink"/>
                </a:solidFill>
                <a:latin typeface="Nunito SemiBold"/>
                <a:ea typeface="Nunito SemiBold"/>
                <a:cs typeface="Nunito SemiBold"/>
                <a:sym typeface="Nunito SemiBold"/>
                <a:hlinkClick r:id="rId5"/>
              </a:rPr>
              <a:t> that worked for customers we investigated over the past 2 months</a:t>
            </a:r>
            <a:endParaRPr sz="1800">
              <a:latin typeface="Nunito SemiBold"/>
              <a:ea typeface="Nunito SemiBold"/>
              <a:cs typeface="Nunito SemiBold"/>
              <a:sym typeface="Nunito SemiBold"/>
            </a:endParaRPr>
          </a:p>
        </p:txBody>
      </p:sp>
      <p:graphicFrame>
        <p:nvGraphicFramePr>
          <p:cNvPr id="241" name="Google Shape;241;p28"/>
          <p:cNvGraphicFramePr/>
          <p:nvPr/>
        </p:nvGraphicFramePr>
        <p:xfrm>
          <a:off x="952500" y="2095500"/>
          <a:ext cx="3000000" cy="3000000"/>
        </p:xfrm>
        <a:graphic>
          <a:graphicData uri="http://schemas.openxmlformats.org/drawingml/2006/table">
            <a:tbl>
              <a:tblPr>
                <a:noFill/>
                <a:tableStyleId>{224CBE7E-5AC9-4220-90C8-C3EB438FE805}</a:tableStyleId>
              </a:tblPr>
              <a:tblGrid>
                <a:gridCol w="3429000"/>
                <a:gridCol w="3429000"/>
              </a:tblGrid>
              <a:tr h="381000">
                <a:tc>
                  <a:txBody>
                    <a:bodyPr/>
                    <a:lstStyle/>
                    <a:p>
                      <a:pPr indent="0" lvl="0" marL="0" rtl="0" algn="l">
                        <a:spcBef>
                          <a:spcPts val="0"/>
                        </a:spcBef>
                        <a:spcAft>
                          <a:spcPts val="0"/>
                        </a:spcAft>
                        <a:buNone/>
                      </a:pPr>
                      <a:r>
                        <a:rPr b="1" lang="en-US" sz="1800"/>
                        <a:t>Resolution</a:t>
                      </a:r>
                      <a:endParaRPr b="1" sz="1800"/>
                    </a:p>
                  </a:txBody>
                  <a:tcPr marT="91425" marB="91425" marR="91425" marL="91425"/>
                </a:tc>
                <a:tc>
                  <a:txBody>
                    <a:bodyPr/>
                    <a:lstStyle/>
                    <a:p>
                      <a:pPr indent="0" lvl="0" marL="0" rtl="0" algn="l">
                        <a:spcBef>
                          <a:spcPts val="0"/>
                        </a:spcBef>
                        <a:spcAft>
                          <a:spcPts val="0"/>
                        </a:spcAft>
                        <a:buNone/>
                      </a:pPr>
                      <a:r>
                        <a:rPr b="1" lang="en-US" sz="1800"/>
                        <a:t>Count of customers</a:t>
                      </a:r>
                      <a:endParaRPr b="1" sz="1800"/>
                    </a:p>
                  </a:txBody>
                  <a:tcPr marT="91425" marB="91425" marR="91425" marL="91425"/>
                </a:tc>
              </a:tr>
              <a:tr h="381000">
                <a:tc>
                  <a:txBody>
                    <a:bodyPr/>
                    <a:lstStyle/>
                    <a:p>
                      <a:pPr indent="0" lvl="0" marL="0" rtl="0" algn="l">
                        <a:spcBef>
                          <a:spcPts val="0"/>
                        </a:spcBef>
                        <a:spcAft>
                          <a:spcPts val="0"/>
                        </a:spcAft>
                        <a:buNone/>
                      </a:pPr>
                      <a:r>
                        <a:rPr lang="en-US" sz="1800"/>
                        <a:t>Canister replacement</a:t>
                      </a:r>
                      <a:endParaRPr sz="1800"/>
                    </a:p>
                  </a:txBody>
                  <a:tcPr marT="91425" marB="91425" marR="91425" marL="91425"/>
                </a:tc>
                <a:tc>
                  <a:txBody>
                    <a:bodyPr/>
                    <a:lstStyle/>
                    <a:p>
                      <a:pPr indent="0" lvl="0" marL="0" rtl="0" algn="l">
                        <a:spcBef>
                          <a:spcPts val="0"/>
                        </a:spcBef>
                        <a:spcAft>
                          <a:spcPts val="0"/>
                        </a:spcAft>
                        <a:buNone/>
                      </a:pPr>
                      <a:r>
                        <a:rPr lang="en-US" sz="1800"/>
                        <a:t>6</a:t>
                      </a:r>
                      <a:endParaRPr sz="1800"/>
                    </a:p>
                  </a:txBody>
                  <a:tcPr marT="91425" marB="91425" marR="91425" marL="91425"/>
                </a:tc>
              </a:tr>
              <a:tr h="381000">
                <a:tc>
                  <a:txBody>
                    <a:bodyPr/>
                    <a:lstStyle/>
                    <a:p>
                      <a:pPr indent="0" lvl="0" marL="0" rtl="0" algn="l">
                        <a:spcBef>
                          <a:spcPts val="0"/>
                        </a:spcBef>
                        <a:spcAft>
                          <a:spcPts val="0"/>
                        </a:spcAft>
                        <a:buNone/>
                      </a:pPr>
                      <a:r>
                        <a:rPr lang="en-US" sz="1800"/>
                        <a:t>CF sensor adjustment</a:t>
                      </a:r>
                      <a:endParaRPr sz="1800"/>
                    </a:p>
                  </a:txBody>
                  <a:tcPr marT="91425" marB="91425" marR="91425" marL="91425"/>
                </a:tc>
                <a:tc>
                  <a:txBody>
                    <a:bodyPr/>
                    <a:lstStyle/>
                    <a:p>
                      <a:pPr indent="0" lvl="0" marL="0" rtl="0" algn="l">
                        <a:spcBef>
                          <a:spcPts val="0"/>
                        </a:spcBef>
                        <a:spcAft>
                          <a:spcPts val="0"/>
                        </a:spcAft>
                        <a:buNone/>
                      </a:pPr>
                      <a:r>
                        <a:rPr lang="en-US" sz="1800"/>
                        <a:t>1</a:t>
                      </a:r>
                      <a:endParaRPr sz="1800"/>
                    </a:p>
                  </a:txBody>
                  <a:tcPr marT="91425" marB="91425" marR="91425" marL="91425"/>
                </a:tc>
              </a:tr>
              <a:tr h="381000">
                <a:tc>
                  <a:txBody>
                    <a:bodyPr/>
                    <a:lstStyle/>
                    <a:p>
                      <a:pPr indent="0" lvl="0" marL="0" rtl="0" algn="l">
                        <a:spcBef>
                          <a:spcPts val="0"/>
                        </a:spcBef>
                        <a:spcAft>
                          <a:spcPts val="0"/>
                        </a:spcAft>
                        <a:buNone/>
                      </a:pPr>
                      <a:r>
                        <a:rPr lang="en-US" sz="1800"/>
                        <a:t>Dock alignment</a:t>
                      </a:r>
                      <a:endParaRPr sz="1800"/>
                    </a:p>
                  </a:txBody>
                  <a:tcPr marT="91425" marB="91425" marR="91425" marL="91425"/>
                </a:tc>
                <a:tc>
                  <a:txBody>
                    <a:bodyPr/>
                    <a:lstStyle/>
                    <a:p>
                      <a:pPr indent="0" lvl="0" marL="0" rtl="0" algn="l">
                        <a:spcBef>
                          <a:spcPts val="0"/>
                        </a:spcBef>
                        <a:spcAft>
                          <a:spcPts val="0"/>
                        </a:spcAft>
                        <a:buNone/>
                      </a:pPr>
                      <a:r>
                        <a:rPr lang="en-US" sz="1800"/>
                        <a:t>1</a:t>
                      </a:r>
                      <a:endParaRPr sz="1800"/>
                    </a:p>
                  </a:txBody>
                  <a:tcPr marT="91425" marB="91425" marR="91425" marL="91425"/>
                </a:tc>
              </a:tr>
              <a:tr h="381000">
                <a:tc>
                  <a:txBody>
                    <a:bodyPr/>
                    <a:lstStyle/>
                    <a:p>
                      <a:pPr indent="0" lvl="0" marL="0" rtl="0" algn="l">
                        <a:spcBef>
                          <a:spcPts val="0"/>
                        </a:spcBef>
                        <a:spcAft>
                          <a:spcPts val="0"/>
                        </a:spcAft>
                        <a:buNone/>
                      </a:pPr>
                      <a:r>
                        <a:rPr lang="en-US" sz="1800"/>
                        <a:t>Canister depressurization</a:t>
                      </a:r>
                      <a:endParaRPr sz="1800"/>
                    </a:p>
                  </a:txBody>
                  <a:tcPr marT="91425" marB="91425" marR="91425" marL="91425"/>
                </a:tc>
                <a:tc>
                  <a:txBody>
                    <a:bodyPr/>
                    <a:lstStyle/>
                    <a:p>
                      <a:pPr indent="0" lvl="0" marL="0" rtl="0" algn="l">
                        <a:spcBef>
                          <a:spcPts val="0"/>
                        </a:spcBef>
                        <a:spcAft>
                          <a:spcPts val="0"/>
                        </a:spcAft>
                        <a:buNone/>
                      </a:pPr>
                      <a:r>
                        <a:rPr lang="en-US" sz="1800"/>
                        <a:t>1</a:t>
                      </a:r>
                      <a:endParaRPr sz="1800"/>
                    </a:p>
                  </a:txBody>
                  <a:tcPr marT="91425" marB="91425" marR="91425" marL="91425"/>
                </a:tc>
              </a:tr>
              <a:tr h="381000">
                <a:tc>
                  <a:txBody>
                    <a:bodyPr/>
                    <a:lstStyle/>
                    <a:p>
                      <a:pPr indent="0" lvl="0" marL="0" rtl="0" algn="l">
                        <a:spcBef>
                          <a:spcPts val="0"/>
                        </a:spcBef>
                        <a:spcAft>
                          <a:spcPts val="0"/>
                        </a:spcAft>
                        <a:buNone/>
                      </a:pPr>
                      <a:r>
                        <a:rPr lang="en-US" sz="1800"/>
                        <a:t>CF sensor replacement</a:t>
                      </a:r>
                      <a:endParaRPr sz="1800"/>
                    </a:p>
                  </a:txBody>
                  <a:tcPr marT="91425" marB="91425" marR="91425" marL="91425"/>
                </a:tc>
                <a:tc>
                  <a:txBody>
                    <a:bodyPr/>
                    <a:lstStyle/>
                    <a:p>
                      <a:pPr indent="0" lvl="0" marL="0" rtl="0" algn="l">
                        <a:spcBef>
                          <a:spcPts val="0"/>
                        </a:spcBef>
                        <a:spcAft>
                          <a:spcPts val="0"/>
                        </a:spcAft>
                        <a:buNone/>
                      </a:pPr>
                      <a:r>
                        <a:rPr lang="en-US" sz="1800"/>
                        <a:t>1</a:t>
                      </a:r>
                      <a:endParaRPr sz="1800"/>
                    </a:p>
                  </a:txBody>
                  <a:tcPr marT="91425" marB="91425" marR="91425" marL="91425"/>
                </a:tc>
              </a:tr>
              <a:tr h="381000">
                <a:tc>
                  <a:txBody>
                    <a:bodyPr/>
                    <a:lstStyle/>
                    <a:p>
                      <a:pPr indent="0" lvl="0" marL="0" rtl="0" algn="l">
                        <a:spcBef>
                          <a:spcPts val="0"/>
                        </a:spcBef>
                        <a:spcAft>
                          <a:spcPts val="0"/>
                        </a:spcAft>
                        <a:buNone/>
                      </a:pPr>
                      <a:r>
                        <a:rPr lang="en-US" sz="1800"/>
                        <a:t>KP change</a:t>
                      </a:r>
                      <a:endParaRPr sz="1800"/>
                    </a:p>
                  </a:txBody>
                  <a:tcPr marT="91425" marB="91425" marR="91425" marL="91425"/>
                </a:tc>
                <a:tc>
                  <a:txBody>
                    <a:bodyPr/>
                    <a:lstStyle/>
                    <a:p>
                      <a:pPr indent="0" lvl="0" marL="0" rtl="0" algn="l">
                        <a:spcBef>
                          <a:spcPts val="0"/>
                        </a:spcBef>
                        <a:spcAft>
                          <a:spcPts val="0"/>
                        </a:spcAft>
                        <a:buNone/>
                      </a:pPr>
                      <a:r>
                        <a:rPr lang="en-US" sz="1800"/>
                        <a:t>1</a:t>
                      </a:r>
                      <a:endParaRPr sz="1800"/>
                    </a:p>
                  </a:txBody>
                  <a:tcPr marT="91425" marB="91425" marR="91425" marL="91425"/>
                </a:tc>
              </a:tr>
              <a:tr h="381000">
                <a:tc>
                  <a:txBody>
                    <a:bodyPr/>
                    <a:lstStyle/>
                    <a:p>
                      <a:pPr indent="0" lvl="0" marL="0" rtl="0" algn="l">
                        <a:spcBef>
                          <a:spcPts val="0"/>
                        </a:spcBef>
                        <a:spcAft>
                          <a:spcPts val="0"/>
                        </a:spcAft>
                        <a:buNone/>
                      </a:pPr>
                      <a:r>
                        <a:rPr lang="en-US" sz="1800"/>
                        <a:t>Pending</a:t>
                      </a:r>
                      <a:endParaRPr sz="1800"/>
                    </a:p>
                  </a:txBody>
                  <a:tcPr marT="91425" marB="91425" marR="91425" marL="91425"/>
                </a:tc>
                <a:tc>
                  <a:txBody>
                    <a:bodyPr/>
                    <a:lstStyle/>
                    <a:p>
                      <a:pPr indent="0" lvl="0" marL="0" rtl="0" algn="l">
                        <a:spcBef>
                          <a:spcPts val="0"/>
                        </a:spcBef>
                        <a:spcAft>
                          <a:spcPts val="0"/>
                        </a:spcAft>
                        <a:buNone/>
                      </a:pPr>
                      <a:r>
                        <a:rPr lang="en-US" sz="1800"/>
                        <a:t>2</a:t>
                      </a:r>
                      <a:endParaRPr sz="1800"/>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9"/>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Canister Retrieval</a:t>
            </a:r>
            <a:r>
              <a:rPr lang="en-US"/>
              <a:t> Observations</a:t>
            </a:r>
            <a:endParaRPr/>
          </a:p>
        </p:txBody>
      </p:sp>
      <p:sp>
        <p:nvSpPr>
          <p:cNvPr id="248" name="Google Shape;248;p29"/>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249" name="Google Shape;249;p29"/>
          <p:cNvSpPr txBox="1"/>
          <p:nvPr/>
        </p:nvSpPr>
        <p:spPr>
          <a:xfrm>
            <a:off x="264400" y="1140250"/>
            <a:ext cx="11248500" cy="53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u="sng">
                <a:solidFill>
                  <a:schemeClr val="hlink"/>
                </a:solidFill>
                <a:latin typeface="Nunito SemiBold"/>
                <a:ea typeface="Nunito SemiBold"/>
                <a:cs typeface="Nunito SemiBold"/>
                <a:sym typeface="Nunito SemiBold"/>
                <a:hlinkClick r:id="rId3"/>
              </a:rPr>
              <a:t>Below a summary of canisters that have been targeted for retrieval:</a:t>
            </a:r>
            <a:endParaRPr sz="1800">
              <a:latin typeface="Nunito SemiBold"/>
              <a:ea typeface="Nunito SemiBold"/>
              <a:cs typeface="Nunito SemiBold"/>
              <a:sym typeface="Nunito SemiBold"/>
            </a:endParaRPr>
          </a:p>
        </p:txBody>
      </p:sp>
      <p:graphicFrame>
        <p:nvGraphicFramePr>
          <p:cNvPr id="250" name="Google Shape;250;p29"/>
          <p:cNvGraphicFramePr/>
          <p:nvPr/>
        </p:nvGraphicFramePr>
        <p:xfrm>
          <a:off x="919450" y="1674250"/>
          <a:ext cx="3000000" cy="3000000"/>
        </p:xfrm>
        <a:graphic>
          <a:graphicData uri="http://schemas.openxmlformats.org/drawingml/2006/table">
            <a:tbl>
              <a:tblPr>
                <a:noFill/>
                <a:tableStyleId>{224CBE7E-5AC9-4220-90C8-C3EB438FE805}</a:tableStyleId>
              </a:tblPr>
              <a:tblGrid>
                <a:gridCol w="2706025"/>
                <a:gridCol w="2706025"/>
              </a:tblGrid>
              <a:tr h="322300">
                <a:tc>
                  <a:txBody>
                    <a:bodyPr/>
                    <a:lstStyle/>
                    <a:p>
                      <a:pPr indent="0" lvl="0" marL="0" rtl="0" algn="l">
                        <a:spcBef>
                          <a:spcPts val="0"/>
                        </a:spcBef>
                        <a:spcAft>
                          <a:spcPts val="0"/>
                        </a:spcAft>
                        <a:buNone/>
                      </a:pPr>
                      <a:r>
                        <a:rPr b="1" lang="en-US"/>
                        <a:t>Category</a:t>
                      </a:r>
                      <a:endParaRPr b="1"/>
                    </a:p>
                  </a:txBody>
                  <a:tcPr marT="91425" marB="91425" marR="91425" marL="91425"/>
                </a:tc>
                <a:tc>
                  <a:txBody>
                    <a:bodyPr/>
                    <a:lstStyle/>
                    <a:p>
                      <a:pPr indent="0" lvl="0" marL="0" rtl="0" algn="l">
                        <a:spcBef>
                          <a:spcPts val="0"/>
                        </a:spcBef>
                        <a:spcAft>
                          <a:spcPts val="0"/>
                        </a:spcAft>
                        <a:buNone/>
                      </a:pPr>
                      <a:r>
                        <a:rPr b="1" lang="en-US"/>
                        <a:t>Count</a:t>
                      </a:r>
                      <a:endParaRPr b="1"/>
                    </a:p>
                  </a:txBody>
                  <a:tcPr marT="91425" marB="91425" marR="91425" marL="91425"/>
                </a:tc>
              </a:tr>
              <a:tr h="322300">
                <a:tc>
                  <a:txBody>
                    <a:bodyPr/>
                    <a:lstStyle/>
                    <a:p>
                      <a:pPr indent="0" lvl="0" marL="0" rtl="0" algn="l">
                        <a:spcBef>
                          <a:spcPts val="0"/>
                        </a:spcBef>
                        <a:spcAft>
                          <a:spcPts val="0"/>
                        </a:spcAft>
                        <a:buNone/>
                      </a:pPr>
                      <a:r>
                        <a:rPr lang="en-US"/>
                        <a:t>Total listed</a:t>
                      </a:r>
                      <a:endParaRPr/>
                    </a:p>
                  </a:txBody>
                  <a:tcPr marT="91425" marB="91425" marR="91425" marL="91425"/>
                </a:tc>
                <a:tc>
                  <a:txBody>
                    <a:bodyPr/>
                    <a:lstStyle/>
                    <a:p>
                      <a:pPr indent="0" lvl="0" marL="0" rtl="0" algn="l">
                        <a:spcBef>
                          <a:spcPts val="0"/>
                        </a:spcBef>
                        <a:spcAft>
                          <a:spcPts val="0"/>
                        </a:spcAft>
                        <a:buNone/>
                      </a:pPr>
                      <a:r>
                        <a:rPr lang="en-US"/>
                        <a:t>25</a:t>
                      </a:r>
                      <a:endParaRPr/>
                    </a:p>
                  </a:txBody>
                  <a:tcPr marT="91425" marB="91425" marR="91425" marL="91425"/>
                </a:tc>
              </a:tr>
              <a:tr h="322300">
                <a:tc>
                  <a:txBody>
                    <a:bodyPr/>
                    <a:lstStyle/>
                    <a:p>
                      <a:pPr indent="0" lvl="0" marL="0" rtl="0" algn="l">
                        <a:spcBef>
                          <a:spcPts val="0"/>
                        </a:spcBef>
                        <a:spcAft>
                          <a:spcPts val="0"/>
                        </a:spcAft>
                        <a:buNone/>
                      </a:pPr>
                      <a:r>
                        <a:rPr lang="en-US"/>
                        <a:t>Total retrieved</a:t>
                      </a:r>
                      <a:endParaRPr/>
                    </a:p>
                  </a:txBody>
                  <a:tcPr marT="91425" marB="91425" marR="91425" marL="91425"/>
                </a:tc>
                <a:tc>
                  <a:txBody>
                    <a:bodyPr/>
                    <a:lstStyle/>
                    <a:p>
                      <a:pPr indent="0" lvl="0" marL="0" rtl="0" algn="l">
                        <a:spcBef>
                          <a:spcPts val="0"/>
                        </a:spcBef>
                        <a:spcAft>
                          <a:spcPts val="0"/>
                        </a:spcAft>
                        <a:buNone/>
                      </a:pPr>
                      <a:r>
                        <a:rPr lang="en-US"/>
                        <a:t>17</a:t>
                      </a:r>
                      <a:endParaRPr/>
                    </a:p>
                  </a:txBody>
                  <a:tcPr marT="91425" marB="91425" marR="91425" marL="91425"/>
                </a:tc>
              </a:tr>
              <a:tr h="322300">
                <a:tc>
                  <a:txBody>
                    <a:bodyPr/>
                    <a:lstStyle/>
                    <a:p>
                      <a:pPr indent="0" lvl="0" marL="0" rtl="0" algn="l">
                        <a:spcBef>
                          <a:spcPts val="0"/>
                        </a:spcBef>
                        <a:spcAft>
                          <a:spcPts val="0"/>
                        </a:spcAft>
                        <a:buNone/>
                      </a:pPr>
                      <a:r>
                        <a:rPr lang="en-US"/>
                        <a:t>Total tested</a:t>
                      </a:r>
                      <a:endParaRPr/>
                    </a:p>
                  </a:txBody>
                  <a:tcPr marT="91425" marB="91425" marR="91425" marL="91425"/>
                </a:tc>
                <a:tc>
                  <a:txBody>
                    <a:bodyPr/>
                    <a:lstStyle/>
                    <a:p>
                      <a:pPr indent="0" lvl="0" marL="0" rtl="0" algn="l">
                        <a:spcBef>
                          <a:spcPts val="0"/>
                        </a:spcBef>
                        <a:spcAft>
                          <a:spcPts val="0"/>
                        </a:spcAft>
                        <a:buNone/>
                      </a:pPr>
                      <a:r>
                        <a:rPr lang="en-US"/>
                        <a:t>14</a:t>
                      </a:r>
                      <a:endParaRPr/>
                    </a:p>
                  </a:txBody>
                  <a:tcPr marT="91425" marB="91425" marR="91425" marL="91425"/>
                </a:tc>
              </a:tr>
              <a:tr h="322300">
                <a:tc>
                  <a:txBody>
                    <a:bodyPr/>
                    <a:lstStyle/>
                    <a:p>
                      <a:pPr indent="0" lvl="0" marL="0" rtl="0" algn="l">
                        <a:spcBef>
                          <a:spcPts val="0"/>
                        </a:spcBef>
                        <a:spcAft>
                          <a:spcPts val="0"/>
                        </a:spcAft>
                        <a:buNone/>
                      </a:pPr>
                      <a:r>
                        <a:rPr lang="en-US"/>
                        <a:t>Total issue reproduced</a:t>
                      </a:r>
                      <a:endParaRPr/>
                    </a:p>
                  </a:txBody>
                  <a:tcPr marT="91425" marB="91425" marR="91425" marL="91425"/>
                </a:tc>
                <a:tc>
                  <a:txBody>
                    <a:bodyPr/>
                    <a:lstStyle/>
                    <a:p>
                      <a:pPr indent="0" lvl="0" marL="0" rtl="0" algn="l">
                        <a:spcBef>
                          <a:spcPts val="0"/>
                        </a:spcBef>
                        <a:spcAft>
                          <a:spcPts val="0"/>
                        </a:spcAft>
                        <a:buNone/>
                      </a:pPr>
                      <a:r>
                        <a:rPr lang="en-US"/>
                        <a:t>1</a:t>
                      </a:r>
                      <a:endParaRPr/>
                    </a:p>
                  </a:txBody>
                  <a:tcPr marT="91425" marB="91425" marR="91425" marL="91425"/>
                </a:tc>
              </a:tr>
              <a:tr h="322300">
                <a:tc>
                  <a:txBody>
                    <a:bodyPr/>
                    <a:lstStyle/>
                    <a:p>
                      <a:pPr indent="0" lvl="0" marL="0" rtl="0" algn="l">
                        <a:spcBef>
                          <a:spcPts val="0"/>
                        </a:spcBef>
                        <a:spcAft>
                          <a:spcPts val="0"/>
                        </a:spcAft>
                        <a:buNone/>
                      </a:pPr>
                      <a:r>
                        <a:rPr lang="en-US"/>
                        <a:t>Total untraced</a:t>
                      </a:r>
                      <a:endParaRPr/>
                    </a:p>
                  </a:txBody>
                  <a:tcPr marT="91425" marB="91425" marR="91425" marL="91425"/>
                </a:tc>
                <a:tc>
                  <a:txBody>
                    <a:bodyPr/>
                    <a:lstStyle/>
                    <a:p>
                      <a:pPr indent="0" lvl="0" marL="0" rtl="0" algn="l">
                        <a:spcBef>
                          <a:spcPts val="0"/>
                        </a:spcBef>
                        <a:spcAft>
                          <a:spcPts val="0"/>
                        </a:spcAft>
                        <a:buNone/>
                      </a:pPr>
                      <a:r>
                        <a:rPr lang="en-US"/>
                        <a:t>3</a:t>
                      </a:r>
                      <a:endParaRPr/>
                    </a:p>
                  </a:txBody>
                  <a:tcPr marT="91425" marB="91425" marR="91425" marL="91425"/>
                </a:tc>
              </a:tr>
              <a:tr h="322300">
                <a:tc>
                  <a:txBody>
                    <a:bodyPr/>
                    <a:lstStyle/>
                    <a:p>
                      <a:pPr indent="0" lvl="0" marL="0" rtl="0" algn="l">
                        <a:spcBef>
                          <a:spcPts val="0"/>
                        </a:spcBef>
                        <a:spcAft>
                          <a:spcPts val="0"/>
                        </a:spcAft>
                        <a:buNone/>
                      </a:pPr>
                      <a:r>
                        <a:rPr lang="en-US"/>
                        <a:t>Total pending tests</a:t>
                      </a:r>
                      <a:endParaRPr/>
                    </a:p>
                  </a:txBody>
                  <a:tcPr marT="91425" marB="91425" marR="91425" marL="91425"/>
                </a:tc>
                <a:tc>
                  <a:txBody>
                    <a:bodyPr/>
                    <a:lstStyle/>
                    <a:p>
                      <a:pPr indent="0" lvl="0" marL="0" rtl="0" algn="l">
                        <a:spcBef>
                          <a:spcPts val="0"/>
                        </a:spcBef>
                        <a:spcAft>
                          <a:spcPts val="0"/>
                        </a:spcAft>
                        <a:buNone/>
                      </a:pPr>
                      <a:r>
                        <a:rPr lang="en-US"/>
                        <a:t>0</a:t>
                      </a:r>
                      <a:endParaRPr/>
                    </a:p>
                  </a:txBody>
                  <a:tcPr marT="91425" marB="91425" marR="91425" marL="91425"/>
                </a:tc>
              </a:tr>
            </a:tbl>
          </a:graphicData>
        </a:graphic>
      </p:graphicFrame>
      <p:sp>
        <p:nvSpPr>
          <p:cNvPr id="251" name="Google Shape;251;p29"/>
          <p:cNvSpPr txBox="1"/>
          <p:nvPr/>
        </p:nvSpPr>
        <p:spPr>
          <a:xfrm>
            <a:off x="264400" y="4603325"/>
            <a:ext cx="9783000" cy="1305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Nunito SemiBold"/>
              <a:buChar char="●"/>
            </a:pPr>
            <a:r>
              <a:rPr lang="en-US" sz="1800">
                <a:latin typeface="Nunito SemiBold"/>
                <a:ea typeface="Nunito SemiBold"/>
                <a:cs typeface="Nunito SemiBold"/>
                <a:sym typeface="Nunito SemiBold"/>
              </a:rPr>
              <a:t>The maintenance team were unable to reproduce the issue even for the customer who mentioned he had to hold his canister backward to dispense successfully</a:t>
            </a:r>
            <a:endParaRPr sz="1800">
              <a:latin typeface="Nunito SemiBold"/>
              <a:ea typeface="Nunito SemiBold"/>
              <a:cs typeface="Nunito SemiBold"/>
              <a:sym typeface="Nunito SemiBold"/>
            </a:endParaRPr>
          </a:p>
          <a:p>
            <a:pPr indent="-342900" lvl="0" marL="457200" rtl="0" algn="l">
              <a:spcBef>
                <a:spcPts val="0"/>
              </a:spcBef>
              <a:spcAft>
                <a:spcPts val="0"/>
              </a:spcAft>
              <a:buSzPts val="1800"/>
              <a:buFont typeface="Nunito SemiBold"/>
              <a:buChar char="●"/>
            </a:pPr>
            <a:r>
              <a:rPr lang="en-US" sz="1800">
                <a:latin typeface="Nunito SemiBold"/>
                <a:ea typeface="Nunito SemiBold"/>
                <a:cs typeface="Nunito SemiBold"/>
                <a:sym typeface="Nunito SemiBold"/>
              </a:rPr>
              <a:t>The customers whose canisters were retrieved have been able to dispense successfully with the new canisters</a:t>
            </a:r>
            <a:endParaRPr sz="1800">
              <a:latin typeface="Nunito SemiBold"/>
              <a:ea typeface="Nunito SemiBold"/>
              <a:cs typeface="Nunito SemiBold"/>
              <a:sym typeface="Nunito SemiBold"/>
            </a:endParaRPr>
          </a:p>
          <a:p>
            <a:pPr indent="0" lvl="0" marL="0" rtl="0" algn="l">
              <a:spcBef>
                <a:spcPts val="0"/>
              </a:spcBef>
              <a:spcAft>
                <a:spcPts val="0"/>
              </a:spcAft>
              <a:buNone/>
            </a:pPr>
            <a:r>
              <a:t/>
            </a:r>
            <a:endParaRPr sz="1800">
              <a:latin typeface="Nunito SemiBold"/>
              <a:ea typeface="Nunito SemiBold"/>
              <a:cs typeface="Nunito SemiBold"/>
              <a:sym typeface="Nunito SemiBold"/>
            </a:endParaRPr>
          </a:p>
          <a:p>
            <a:pPr indent="0" lvl="0" marL="0" rtl="0" algn="l">
              <a:spcBef>
                <a:spcPts val="0"/>
              </a:spcBef>
              <a:spcAft>
                <a:spcPts val="0"/>
              </a:spcAft>
              <a:buNone/>
            </a:pPr>
            <a:r>
              <a:t/>
            </a:r>
            <a:endParaRPr>
              <a:latin typeface="Nunito SemiBold"/>
              <a:ea typeface="Nunito SemiBold"/>
              <a:cs typeface="Nunito SemiBold"/>
              <a:sym typeface="Nunito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0"/>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Canister Full Error Fishbone Analysis</a:t>
            </a:r>
            <a:endParaRPr/>
          </a:p>
        </p:txBody>
      </p:sp>
      <p:sp>
        <p:nvSpPr>
          <p:cNvPr id="258" name="Google Shape;258;p30"/>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259" name="Google Shape;259;p30"/>
          <p:cNvPicPr preferRelativeResize="0"/>
          <p:nvPr/>
        </p:nvPicPr>
        <p:blipFill>
          <a:blip r:embed="rId3">
            <a:alphaModFix/>
          </a:blip>
          <a:stretch>
            <a:fillRect/>
          </a:stretch>
        </p:blipFill>
        <p:spPr>
          <a:xfrm>
            <a:off x="6000" y="941950"/>
            <a:ext cx="12191999" cy="5458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1"/>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Prioritization Matrix for Root Causes</a:t>
            </a:r>
            <a:endParaRPr/>
          </a:p>
        </p:txBody>
      </p:sp>
      <p:sp>
        <p:nvSpPr>
          <p:cNvPr id="266" name="Google Shape;266;p31"/>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267" name="Google Shape;267;p31"/>
          <p:cNvSpPr txBox="1"/>
          <p:nvPr/>
        </p:nvSpPr>
        <p:spPr>
          <a:xfrm>
            <a:off x="189175" y="5926600"/>
            <a:ext cx="6315000" cy="36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u="sng">
                <a:solidFill>
                  <a:schemeClr val="hlink"/>
                </a:solidFill>
                <a:latin typeface="Nunito SemiBold"/>
                <a:ea typeface="Nunito SemiBold"/>
                <a:cs typeface="Nunito SemiBold"/>
                <a:sym typeface="Nunito SemiBold"/>
                <a:hlinkClick r:id="rId3"/>
              </a:rPr>
              <a:t>Canister Full Tickets on Freshservice</a:t>
            </a:r>
            <a:endParaRPr>
              <a:latin typeface="Nunito SemiBold"/>
              <a:ea typeface="Nunito SemiBold"/>
              <a:cs typeface="Nunito SemiBold"/>
              <a:sym typeface="Nunito SemiBold"/>
            </a:endParaRPr>
          </a:p>
        </p:txBody>
      </p:sp>
      <p:graphicFrame>
        <p:nvGraphicFramePr>
          <p:cNvPr id="268" name="Google Shape;268;p31"/>
          <p:cNvGraphicFramePr/>
          <p:nvPr/>
        </p:nvGraphicFramePr>
        <p:xfrm>
          <a:off x="208400" y="1061250"/>
          <a:ext cx="3000000" cy="3000000"/>
        </p:xfrm>
        <a:graphic>
          <a:graphicData uri="http://schemas.openxmlformats.org/drawingml/2006/table">
            <a:tbl>
              <a:tblPr>
                <a:noFill/>
                <a:tableStyleId>{224CBE7E-5AC9-4220-90C8-C3EB438FE805}</a:tableStyleId>
              </a:tblPr>
              <a:tblGrid>
                <a:gridCol w="4286700"/>
                <a:gridCol w="1297325"/>
                <a:gridCol w="900825"/>
                <a:gridCol w="983075"/>
                <a:gridCol w="1181725"/>
              </a:tblGrid>
              <a:tr h="381000">
                <a:tc>
                  <a:txBody>
                    <a:bodyPr/>
                    <a:lstStyle/>
                    <a:p>
                      <a:pPr indent="0" lvl="0" marL="0" rtl="0" algn="l">
                        <a:spcBef>
                          <a:spcPts val="0"/>
                        </a:spcBef>
                        <a:spcAft>
                          <a:spcPts val="0"/>
                        </a:spcAft>
                        <a:buNone/>
                      </a:pPr>
                      <a:r>
                        <a:rPr b="1" lang="en-US"/>
                        <a:t>Root Cause</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US">
                          <a:solidFill>
                            <a:schemeClr val="dk1"/>
                          </a:solidFill>
                        </a:rPr>
                        <a:t>Likelihood of occurrence</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US"/>
                        <a:t>Severity</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b="1" lang="en-US">
                          <a:solidFill>
                            <a:schemeClr val="dk1"/>
                          </a:solidFill>
                        </a:rPr>
                        <a:t>Ease of detection</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US"/>
                        <a:t>Cumulative scale</a:t>
                      </a:r>
                      <a:endParaRPr b="1"/>
                    </a:p>
                  </a:txBody>
                  <a:tcPr marT="91425" marB="91425" marR="91425" marL="91425">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Dock misalignment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60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Sensor calibration beyond specified sensitivity</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45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62775">
                <a:tc>
                  <a:txBody>
                    <a:bodyPr/>
                    <a:lstStyle/>
                    <a:p>
                      <a:pPr indent="0" lvl="0" marL="0" rtl="0" algn="l">
                        <a:spcBef>
                          <a:spcPts val="0"/>
                        </a:spcBef>
                        <a:spcAft>
                          <a:spcPts val="0"/>
                        </a:spcAft>
                        <a:buNone/>
                      </a:pPr>
                      <a:r>
                        <a:rPr lang="en-US">
                          <a:solidFill>
                            <a:schemeClr val="dk1"/>
                          </a:solidFill>
                        </a:rPr>
                        <a:t>No proactive education of users at cooker purchase and after</a:t>
                      </a:r>
                      <a:endParaRPr>
                        <a:solidFill>
                          <a:schemeClr val="dk1"/>
                        </a:solidFill>
                      </a:endParaRPr>
                    </a:p>
                    <a:p>
                      <a:pPr indent="0" lvl="0" marL="0" rtl="0" algn="l">
                        <a:spcBef>
                          <a:spcPts val="0"/>
                        </a:spcBef>
                        <a:spcAft>
                          <a:spcPts val="0"/>
                        </a:spcAft>
                        <a:buNone/>
                      </a:pPr>
                      <a:r>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40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Faulty sensor</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US"/>
                        <a:t>2</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US"/>
                        <a:t>3</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US"/>
                        <a:t>5</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US"/>
                        <a:t>30</a:t>
                      </a:r>
                      <a:endParaRPr/>
                    </a:p>
                  </a:txBody>
                  <a:tcPr marT="91425" marB="91425" marR="91425" marL="91425">
                    <a:lnT cap="flat" cmpd="sng" w="9525">
                      <a:solidFill>
                        <a:srgbClr val="9E9E9E"/>
                      </a:solidFill>
                      <a:prstDash val="solid"/>
                      <a:round/>
                      <a:headEnd len="sm" w="sm" type="none"/>
                      <a:tailEnd len="sm" w="sm" type="none"/>
                    </a:lnT>
                  </a:tcPr>
                </a:tc>
              </a:tr>
              <a:tr h="381000">
                <a:tc>
                  <a:txBody>
                    <a:bodyPr/>
                    <a:lstStyle/>
                    <a:p>
                      <a:pPr indent="0" lvl="0" marL="0" rtl="0" algn="l">
                        <a:spcBef>
                          <a:spcPts val="0"/>
                        </a:spcBef>
                        <a:spcAft>
                          <a:spcPts val="0"/>
                        </a:spcAft>
                        <a:buNone/>
                      </a:pPr>
                      <a:r>
                        <a:rPr lang="en-US"/>
                        <a:t>Faulty canister</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2</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3</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5</a:t>
                      </a:r>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30</a:t>
                      </a:r>
                      <a:endParaRPr/>
                    </a:p>
                  </a:txBody>
                  <a:tcPr marT="91425" marB="91425" marR="91425" marL="91425">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Sensor tip not flash with KP door</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20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Obstacles like tables/crates blocking the dock cover</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10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Bulging canister due to pressure</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US"/>
                        <a:t>2</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US"/>
                        <a:t>2</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US"/>
                        <a:t>1</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US"/>
                        <a:t>4</a:t>
                      </a:r>
                      <a:endParaRPr/>
                    </a:p>
                  </a:txBody>
                  <a:tcPr marT="91425" marB="91425" marR="91425" marL="91425">
                    <a:lnT cap="flat" cmpd="sng" w="9525">
                      <a:solidFill>
                        <a:srgbClr val="9E9E9E"/>
                      </a:solidFill>
                      <a:prstDash val="solid"/>
                      <a:round/>
                      <a:headEnd len="sm" w="sm" type="none"/>
                      <a:tailEnd len="sm" w="sm" type="none"/>
                    </a:lnT>
                  </a:tcPr>
                </a:tc>
              </a:tr>
            </a:tbl>
          </a:graphicData>
        </a:graphic>
      </p:graphicFrame>
      <p:graphicFrame>
        <p:nvGraphicFramePr>
          <p:cNvPr id="269" name="Google Shape;269;p31"/>
          <p:cNvGraphicFramePr/>
          <p:nvPr/>
        </p:nvGraphicFramePr>
        <p:xfrm>
          <a:off x="8978350" y="1061250"/>
          <a:ext cx="3000000" cy="3000000"/>
        </p:xfrm>
        <a:graphic>
          <a:graphicData uri="http://schemas.openxmlformats.org/drawingml/2006/table">
            <a:tbl>
              <a:tblPr>
                <a:noFill/>
                <a:tableStyleId>{224CBE7E-5AC9-4220-90C8-C3EB438FE805}</a:tableStyleId>
              </a:tblPr>
              <a:tblGrid>
                <a:gridCol w="741300"/>
                <a:gridCol w="2364700"/>
              </a:tblGrid>
              <a:tr h="390725">
                <a:tc>
                  <a:txBody>
                    <a:bodyPr/>
                    <a:lstStyle/>
                    <a:p>
                      <a:pPr indent="0" lvl="0" marL="0" rtl="0" algn="l">
                        <a:spcBef>
                          <a:spcPts val="0"/>
                        </a:spcBef>
                        <a:spcAft>
                          <a:spcPts val="0"/>
                        </a:spcAft>
                        <a:buNone/>
                      </a:pPr>
                      <a:r>
                        <a:rPr b="1" lang="en-US"/>
                        <a:t>Rating</a:t>
                      </a:r>
                      <a:endParaRPr b="1"/>
                    </a:p>
                  </a:txBody>
                  <a:tcPr marT="91425" marB="91425" marR="91425" marL="91425"/>
                </a:tc>
                <a:tc>
                  <a:txBody>
                    <a:bodyPr/>
                    <a:lstStyle/>
                    <a:p>
                      <a:pPr indent="0" lvl="0" marL="0" rtl="0" algn="l">
                        <a:spcBef>
                          <a:spcPts val="0"/>
                        </a:spcBef>
                        <a:spcAft>
                          <a:spcPts val="0"/>
                        </a:spcAft>
                        <a:buNone/>
                      </a:pPr>
                      <a:r>
                        <a:rPr b="1" lang="en-US"/>
                        <a:t>Likelihood/Severity/Detection</a:t>
                      </a:r>
                      <a:endParaRPr b="1"/>
                    </a:p>
                  </a:txBody>
                  <a:tcPr marT="91425" marB="91425" marR="91425" marL="91425"/>
                </a:tc>
              </a:tr>
              <a:tr h="390725">
                <a:tc>
                  <a:txBody>
                    <a:bodyPr/>
                    <a:lstStyle/>
                    <a:p>
                      <a:pPr indent="0" lvl="0" marL="0" rtl="0" algn="l">
                        <a:spcBef>
                          <a:spcPts val="0"/>
                        </a:spcBef>
                        <a:spcAft>
                          <a:spcPts val="0"/>
                        </a:spcAft>
                        <a:buNone/>
                      </a:pPr>
                      <a:r>
                        <a:rPr lang="en-US"/>
                        <a:t>1</a:t>
                      </a:r>
                      <a:endParaRPr/>
                    </a:p>
                  </a:txBody>
                  <a:tcPr marT="91425" marB="91425" marR="91425" marL="91425"/>
                </a:tc>
                <a:tc>
                  <a:txBody>
                    <a:bodyPr/>
                    <a:lstStyle/>
                    <a:p>
                      <a:pPr indent="0" lvl="0" marL="0" rtl="0" algn="l">
                        <a:spcBef>
                          <a:spcPts val="0"/>
                        </a:spcBef>
                        <a:spcAft>
                          <a:spcPts val="0"/>
                        </a:spcAft>
                        <a:buNone/>
                      </a:pPr>
                      <a:r>
                        <a:rPr lang="en-US"/>
                        <a:t>Impossible/Very low/Very high</a:t>
                      </a:r>
                      <a:endParaRPr/>
                    </a:p>
                  </a:txBody>
                  <a:tcPr marT="91425" marB="91425" marR="91425" marL="91425"/>
                </a:tc>
              </a:tr>
              <a:tr h="390725">
                <a:tc>
                  <a:txBody>
                    <a:bodyPr/>
                    <a:lstStyle/>
                    <a:p>
                      <a:pPr indent="0" lvl="0" marL="0" rtl="0" algn="l">
                        <a:spcBef>
                          <a:spcPts val="0"/>
                        </a:spcBef>
                        <a:spcAft>
                          <a:spcPts val="0"/>
                        </a:spcAft>
                        <a:buNone/>
                      </a:pPr>
                      <a:r>
                        <a:rPr lang="en-US"/>
                        <a:t>2</a:t>
                      </a:r>
                      <a:endParaRPr/>
                    </a:p>
                  </a:txBody>
                  <a:tcPr marT="91425" marB="91425" marR="91425" marL="91425"/>
                </a:tc>
                <a:tc>
                  <a:txBody>
                    <a:bodyPr/>
                    <a:lstStyle/>
                    <a:p>
                      <a:pPr indent="0" lvl="0" marL="0" rtl="0" algn="l">
                        <a:spcBef>
                          <a:spcPts val="0"/>
                        </a:spcBef>
                        <a:spcAft>
                          <a:spcPts val="0"/>
                        </a:spcAft>
                        <a:buNone/>
                      </a:pPr>
                      <a:r>
                        <a:rPr lang="en-US"/>
                        <a:t>Unlikely/Low/High</a:t>
                      </a:r>
                      <a:endParaRPr/>
                    </a:p>
                  </a:txBody>
                  <a:tcPr marT="91425" marB="91425" marR="91425" marL="91425"/>
                </a:tc>
              </a:tr>
              <a:tr h="390725">
                <a:tc>
                  <a:txBody>
                    <a:bodyPr/>
                    <a:lstStyle/>
                    <a:p>
                      <a:pPr indent="0" lvl="0" marL="0" rtl="0" algn="l">
                        <a:spcBef>
                          <a:spcPts val="0"/>
                        </a:spcBef>
                        <a:spcAft>
                          <a:spcPts val="0"/>
                        </a:spcAft>
                        <a:buNone/>
                      </a:pPr>
                      <a:r>
                        <a:rPr lang="en-US"/>
                        <a:t>3</a:t>
                      </a:r>
                      <a:endParaRPr/>
                    </a:p>
                  </a:txBody>
                  <a:tcPr marT="91425" marB="91425" marR="91425" marL="91425"/>
                </a:tc>
                <a:tc>
                  <a:txBody>
                    <a:bodyPr/>
                    <a:lstStyle/>
                    <a:p>
                      <a:pPr indent="0" lvl="0" marL="0" rtl="0" algn="l">
                        <a:spcBef>
                          <a:spcPts val="0"/>
                        </a:spcBef>
                        <a:spcAft>
                          <a:spcPts val="0"/>
                        </a:spcAft>
                        <a:buNone/>
                      </a:pPr>
                      <a:r>
                        <a:rPr lang="en-US"/>
                        <a:t>Even chance/Moderate/Moderate</a:t>
                      </a:r>
                      <a:endParaRPr/>
                    </a:p>
                  </a:txBody>
                  <a:tcPr marT="91425" marB="91425" marR="91425" marL="91425"/>
                </a:tc>
              </a:tr>
              <a:tr h="390725">
                <a:tc>
                  <a:txBody>
                    <a:bodyPr/>
                    <a:lstStyle/>
                    <a:p>
                      <a:pPr indent="0" lvl="0" marL="0" rtl="0" algn="l">
                        <a:spcBef>
                          <a:spcPts val="0"/>
                        </a:spcBef>
                        <a:spcAft>
                          <a:spcPts val="0"/>
                        </a:spcAft>
                        <a:buNone/>
                      </a:pPr>
                      <a:r>
                        <a:rPr lang="en-US"/>
                        <a:t>4</a:t>
                      </a:r>
                      <a:endParaRPr/>
                    </a:p>
                  </a:txBody>
                  <a:tcPr marT="91425" marB="91425" marR="91425" marL="91425"/>
                </a:tc>
                <a:tc>
                  <a:txBody>
                    <a:bodyPr/>
                    <a:lstStyle/>
                    <a:p>
                      <a:pPr indent="0" lvl="0" marL="0" rtl="0" algn="l">
                        <a:spcBef>
                          <a:spcPts val="0"/>
                        </a:spcBef>
                        <a:spcAft>
                          <a:spcPts val="0"/>
                        </a:spcAft>
                        <a:buNone/>
                      </a:pPr>
                      <a:r>
                        <a:rPr lang="en-US"/>
                        <a:t>Likely/High/Low</a:t>
                      </a:r>
                      <a:endParaRPr/>
                    </a:p>
                  </a:txBody>
                  <a:tcPr marT="91425" marB="91425" marR="91425" marL="91425"/>
                </a:tc>
              </a:tr>
              <a:tr h="390725">
                <a:tc>
                  <a:txBody>
                    <a:bodyPr/>
                    <a:lstStyle/>
                    <a:p>
                      <a:pPr indent="0" lvl="0" marL="0" rtl="0" algn="l">
                        <a:spcBef>
                          <a:spcPts val="0"/>
                        </a:spcBef>
                        <a:spcAft>
                          <a:spcPts val="0"/>
                        </a:spcAft>
                        <a:buNone/>
                      </a:pPr>
                      <a:r>
                        <a:rPr lang="en-US"/>
                        <a:t>5</a:t>
                      </a:r>
                      <a:endParaRPr/>
                    </a:p>
                  </a:txBody>
                  <a:tcPr marT="91425" marB="91425" marR="91425" marL="91425"/>
                </a:tc>
                <a:tc>
                  <a:txBody>
                    <a:bodyPr/>
                    <a:lstStyle/>
                    <a:p>
                      <a:pPr indent="0" lvl="0" marL="0" rtl="0" algn="l">
                        <a:spcBef>
                          <a:spcPts val="0"/>
                        </a:spcBef>
                        <a:spcAft>
                          <a:spcPts val="0"/>
                        </a:spcAft>
                        <a:buNone/>
                      </a:pPr>
                      <a:r>
                        <a:rPr lang="en-US"/>
                        <a:t>Certain/Very high/Very low</a:t>
                      </a:r>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2"/>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Recommendations and Next Steps</a:t>
            </a:r>
            <a:endParaRPr/>
          </a:p>
        </p:txBody>
      </p:sp>
      <p:sp>
        <p:nvSpPr>
          <p:cNvPr id="276" name="Google Shape;276;p32"/>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277" name="Google Shape;277;p32"/>
          <p:cNvSpPr txBox="1"/>
          <p:nvPr/>
        </p:nvSpPr>
        <p:spPr>
          <a:xfrm>
            <a:off x="365725" y="1139525"/>
            <a:ext cx="11298900" cy="47871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US" sz="2000">
                <a:latin typeface="Nunito"/>
                <a:ea typeface="Nunito"/>
                <a:cs typeface="Nunito"/>
                <a:sym typeface="Nunito"/>
              </a:rPr>
              <a:t>Next steps</a:t>
            </a:r>
            <a:endParaRPr b="1" sz="2000">
              <a:latin typeface="Nunito"/>
              <a:ea typeface="Nunito"/>
              <a:cs typeface="Nunito"/>
              <a:sym typeface="Nunito"/>
            </a:endParaRPr>
          </a:p>
          <a:p>
            <a:pPr indent="-355600" lvl="0" marL="457200" rtl="0" algn="l">
              <a:spcBef>
                <a:spcPts val="0"/>
              </a:spcBef>
              <a:spcAft>
                <a:spcPts val="0"/>
              </a:spcAft>
              <a:buSzPts val="2000"/>
              <a:buFont typeface="Nunito SemiBold"/>
              <a:buChar char="●"/>
            </a:pPr>
            <a:r>
              <a:rPr lang="en-US" sz="2000">
                <a:latin typeface="Nunito SemiBold"/>
                <a:ea typeface="Nunito SemiBold"/>
                <a:cs typeface="Nunito SemiBold"/>
                <a:sym typeface="Nunito SemiBold"/>
              </a:rPr>
              <a:t>QC checks for dock alignment to be introduced after dock assembly and after every dock replacement activity in the field</a:t>
            </a:r>
            <a:endParaRPr sz="2000">
              <a:latin typeface="Nunito SemiBold"/>
              <a:ea typeface="Nunito SemiBold"/>
              <a:cs typeface="Nunito SemiBold"/>
              <a:sym typeface="Nunito SemiBold"/>
            </a:endParaRPr>
          </a:p>
          <a:p>
            <a:pPr indent="-355600" lvl="0" marL="457200" rtl="0" algn="l">
              <a:spcBef>
                <a:spcPts val="0"/>
              </a:spcBef>
              <a:spcAft>
                <a:spcPts val="0"/>
              </a:spcAft>
              <a:buSzPts val="2000"/>
              <a:buFont typeface="Nunito SemiBold"/>
              <a:buChar char="●"/>
            </a:pPr>
            <a:r>
              <a:rPr lang="en-US" sz="2000">
                <a:latin typeface="Nunito SemiBold"/>
                <a:ea typeface="Nunito SemiBold"/>
                <a:cs typeface="Nunito SemiBold"/>
                <a:sym typeface="Nunito SemiBold"/>
              </a:rPr>
              <a:t>NOC to coordinate the visit of KPs with repeat CF issues (from a list of 396) that meet the </a:t>
            </a:r>
            <a:r>
              <a:rPr lang="en-US" sz="2000" u="sng">
                <a:solidFill>
                  <a:schemeClr val="hlink"/>
                </a:solidFill>
                <a:latin typeface="Nunito SemiBold"/>
                <a:ea typeface="Nunito SemiBold"/>
                <a:cs typeface="Nunito SemiBold"/>
                <a:sym typeface="Nunito SemiBold"/>
                <a:hlinkClick r:id="rId3"/>
              </a:rPr>
              <a:t>criteria defined</a:t>
            </a:r>
            <a:endParaRPr sz="2000">
              <a:latin typeface="Nunito SemiBold"/>
              <a:ea typeface="Nunito SemiBold"/>
              <a:cs typeface="Nunito SemiBold"/>
              <a:sym typeface="Nunito SemiBold"/>
            </a:endParaRPr>
          </a:p>
          <a:p>
            <a:pPr indent="-355600" lvl="0" marL="457200" rtl="0" algn="l">
              <a:spcBef>
                <a:spcPts val="0"/>
              </a:spcBef>
              <a:spcAft>
                <a:spcPts val="0"/>
              </a:spcAft>
              <a:buSzPts val="2000"/>
              <a:buFont typeface="Nunito SemiBold"/>
              <a:buChar char="●"/>
            </a:pPr>
            <a:r>
              <a:rPr lang="en-US" sz="2000">
                <a:latin typeface="Nunito SemiBold"/>
                <a:ea typeface="Nunito SemiBold"/>
                <a:cs typeface="Nunito SemiBold"/>
                <a:sym typeface="Nunito SemiBold"/>
              </a:rPr>
              <a:t>In-house investigations on sample replaced sensors for establishment of possible fault</a:t>
            </a:r>
            <a:endParaRPr sz="2000">
              <a:latin typeface="Nunito SemiBold"/>
              <a:ea typeface="Nunito SemiBold"/>
              <a:cs typeface="Nunito SemiBold"/>
              <a:sym typeface="Nunito SemiBold"/>
            </a:endParaRPr>
          </a:p>
          <a:p>
            <a:pPr indent="0" lvl="0" marL="0" rtl="0" algn="l">
              <a:spcBef>
                <a:spcPts val="0"/>
              </a:spcBef>
              <a:spcAft>
                <a:spcPts val="0"/>
              </a:spcAft>
              <a:buNone/>
            </a:pPr>
            <a:r>
              <a:t/>
            </a:r>
            <a:endParaRPr sz="2000">
              <a:latin typeface="Nunito SemiBold"/>
              <a:ea typeface="Nunito SemiBold"/>
              <a:cs typeface="Nunito SemiBold"/>
              <a:sym typeface="Nunito SemiBold"/>
            </a:endParaRPr>
          </a:p>
          <a:p>
            <a:pPr indent="0" lvl="0" marL="0" rtl="0" algn="l">
              <a:spcBef>
                <a:spcPts val="0"/>
              </a:spcBef>
              <a:spcAft>
                <a:spcPts val="0"/>
              </a:spcAft>
              <a:buNone/>
            </a:pPr>
            <a:r>
              <a:rPr b="1" lang="en-US" sz="2000">
                <a:latin typeface="Nunito"/>
                <a:ea typeface="Nunito"/>
                <a:cs typeface="Nunito"/>
                <a:sym typeface="Nunito"/>
              </a:rPr>
              <a:t>Recommendations</a:t>
            </a:r>
            <a:endParaRPr b="1" sz="2000">
              <a:latin typeface="Nunito"/>
              <a:ea typeface="Nunito"/>
              <a:cs typeface="Nunito"/>
              <a:sym typeface="Nunito"/>
            </a:endParaRPr>
          </a:p>
          <a:p>
            <a:pPr indent="0" lvl="0" marL="0" rtl="0" algn="l">
              <a:spcBef>
                <a:spcPts val="0"/>
              </a:spcBef>
              <a:spcAft>
                <a:spcPts val="0"/>
              </a:spcAft>
              <a:buNone/>
            </a:pPr>
            <a:r>
              <a:t/>
            </a:r>
            <a:endParaRPr sz="2000">
              <a:latin typeface="Nunito SemiBold"/>
              <a:ea typeface="Nunito SemiBold"/>
              <a:cs typeface="Nunito SemiBold"/>
              <a:sym typeface="Nunito SemiBold"/>
            </a:endParaRPr>
          </a:p>
          <a:p>
            <a:pPr indent="-355600" lvl="0" marL="457200" rtl="0" algn="l">
              <a:spcBef>
                <a:spcPts val="0"/>
              </a:spcBef>
              <a:spcAft>
                <a:spcPts val="0"/>
              </a:spcAft>
              <a:buSzPts val="2000"/>
              <a:buFont typeface="Nunito SemiBold"/>
              <a:buChar char="●"/>
            </a:pPr>
            <a:r>
              <a:rPr lang="en-US" sz="2000">
                <a:latin typeface="Nunito SemiBold"/>
                <a:ea typeface="Nunito SemiBold"/>
                <a:cs typeface="Nunito SemiBold"/>
                <a:sym typeface="Nunito SemiBold"/>
              </a:rPr>
              <a:t>Customer sensitization on docking Dos and Don’ts during cooker fulfillment</a:t>
            </a:r>
            <a:endParaRPr sz="2000">
              <a:latin typeface="Nunito SemiBold"/>
              <a:ea typeface="Nunito SemiBold"/>
              <a:cs typeface="Nunito SemiBold"/>
              <a:sym typeface="Nunito SemiBold"/>
            </a:endParaRPr>
          </a:p>
          <a:p>
            <a:pPr indent="-355600" lvl="0" marL="457200" rtl="0" algn="l">
              <a:spcBef>
                <a:spcPts val="0"/>
              </a:spcBef>
              <a:spcAft>
                <a:spcPts val="0"/>
              </a:spcAft>
              <a:buSzPts val="2000"/>
              <a:buFont typeface="Nunito SemiBold"/>
              <a:buChar char="●"/>
            </a:pPr>
            <a:r>
              <a:rPr lang="en-US" sz="2000">
                <a:latin typeface="Nunito SemiBold"/>
                <a:ea typeface="Nunito SemiBold"/>
                <a:cs typeface="Nunito SemiBold"/>
                <a:sym typeface="Nunito SemiBold"/>
              </a:rPr>
              <a:t>Instructional docking videos (guiding on how to avoid CF) be incorporated in the KP customer interface</a:t>
            </a:r>
            <a:endParaRPr sz="2000">
              <a:latin typeface="Nunito SemiBold"/>
              <a:ea typeface="Nunito SemiBold"/>
              <a:cs typeface="Nunito SemiBold"/>
              <a:sym typeface="Nunito SemiBold"/>
            </a:endParaRPr>
          </a:p>
          <a:p>
            <a:pPr indent="-355600" lvl="0" marL="457200" rtl="0" algn="l">
              <a:spcBef>
                <a:spcPts val="0"/>
              </a:spcBef>
              <a:spcAft>
                <a:spcPts val="0"/>
              </a:spcAft>
              <a:buSzPts val="2000"/>
              <a:buFont typeface="Nunito SemiBold"/>
              <a:buChar char="●"/>
            </a:pPr>
            <a:r>
              <a:rPr lang="en-US" sz="2000">
                <a:latin typeface="Nunito SemiBold"/>
                <a:ea typeface="Nunito SemiBold"/>
                <a:cs typeface="Nunito SemiBold"/>
                <a:sym typeface="Nunito SemiBold"/>
              </a:rPr>
              <a:t>Agent sensitization on impact of obstacles in front of KPs on customer dispense</a:t>
            </a:r>
            <a:endParaRPr sz="2000">
              <a:latin typeface="Nunito SemiBold"/>
              <a:ea typeface="Nunito SemiBold"/>
              <a:cs typeface="Nunito SemiBold"/>
              <a:sym typeface="Nunito SemiBold"/>
            </a:endParaRPr>
          </a:p>
          <a:p>
            <a:pPr indent="-355600" lvl="0" marL="457200" rtl="0" algn="l">
              <a:spcBef>
                <a:spcPts val="0"/>
              </a:spcBef>
              <a:spcAft>
                <a:spcPts val="0"/>
              </a:spcAft>
              <a:buSzPts val="2000"/>
              <a:buFont typeface="Nunito SemiBold"/>
              <a:buChar char="●"/>
            </a:pPr>
            <a:r>
              <a:rPr lang="en-US" sz="2000">
                <a:latin typeface="Nunito SemiBold"/>
                <a:ea typeface="Nunito SemiBold"/>
                <a:cs typeface="Nunito SemiBold"/>
                <a:sym typeface="Nunito SemiBold"/>
              </a:rPr>
              <a:t>Addition of user phone contact into the customer account details for customer care to have access to actual users for ease of issue troubleshooting</a:t>
            </a:r>
            <a:endParaRPr sz="2000">
              <a:latin typeface="Nunito SemiBold"/>
              <a:ea typeface="Nunito SemiBold"/>
              <a:cs typeface="Nunito SemiBold"/>
              <a:sym typeface="Nunito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0"/>
          <p:cNvSpPr txBox="1"/>
          <p:nvPr>
            <p:ph idx="1" type="subTitle"/>
          </p:nvPr>
        </p:nvSpPr>
        <p:spPr>
          <a:xfrm>
            <a:off x="6609550" y="2767500"/>
            <a:ext cx="5325900" cy="3502800"/>
          </a:xfrm>
          <a:prstGeom prst="rect">
            <a:avLst/>
          </a:prstGeom>
        </p:spPr>
        <p:txBody>
          <a:bodyPr anchorCtr="0" anchor="t" bIns="45700" lIns="91425" spcFirstLastPara="1" rIns="91425" wrap="square" tIns="45700">
            <a:noAutofit/>
          </a:bodyPr>
          <a:lstStyle/>
          <a:p>
            <a:pPr indent="-457200" lvl="0" marL="609600" rtl="0" algn="l">
              <a:spcBef>
                <a:spcPts val="1000"/>
              </a:spcBef>
              <a:spcAft>
                <a:spcPts val="0"/>
              </a:spcAft>
              <a:buSzPts val="2400"/>
              <a:buAutoNum type="arabicPeriod"/>
            </a:pPr>
            <a:r>
              <a:rPr lang="en-US" u="sng">
                <a:solidFill>
                  <a:schemeClr val="hlink"/>
                </a:solidFill>
                <a:hlinkClick action="ppaction://hlinksldjump" r:id="rId3"/>
              </a:rPr>
              <a:t>Issue Definition</a:t>
            </a:r>
            <a:endParaRPr/>
          </a:p>
          <a:p>
            <a:pPr indent="-457200" lvl="0" marL="609600" rtl="0" algn="l">
              <a:spcBef>
                <a:spcPts val="0"/>
              </a:spcBef>
              <a:spcAft>
                <a:spcPts val="0"/>
              </a:spcAft>
              <a:buSzPts val="2400"/>
              <a:buAutoNum type="arabicPeriod"/>
            </a:pPr>
            <a:r>
              <a:rPr lang="en-US" u="sng">
                <a:solidFill>
                  <a:schemeClr val="hlink"/>
                </a:solidFill>
                <a:hlinkClick action="ppaction://hlinksldjump" r:id="rId4"/>
              </a:rPr>
              <a:t>What We Know</a:t>
            </a:r>
            <a:endParaRPr/>
          </a:p>
          <a:p>
            <a:pPr indent="0" lvl="0" marL="609600" rtl="0" algn="l">
              <a:spcBef>
                <a:spcPts val="1000"/>
              </a:spcBef>
              <a:spcAft>
                <a:spcPts val="0"/>
              </a:spcAft>
              <a:buNone/>
            </a:pPr>
            <a:r>
              <a:rPr lang="en-US"/>
              <a:t> </a:t>
            </a:r>
            <a:endParaRPr/>
          </a:p>
          <a:p>
            <a:pPr indent="0" lvl="0" marL="0" rtl="0" algn="l">
              <a:spcBef>
                <a:spcPts val="10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1"/>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Issue Definition</a:t>
            </a:r>
            <a:endParaRPr/>
          </a:p>
        </p:txBody>
      </p:sp>
      <p:sp>
        <p:nvSpPr>
          <p:cNvPr id="178" name="Google Shape;178;p21"/>
          <p:cNvSpPr txBox="1"/>
          <p:nvPr>
            <p:ph idx="1" type="subTitle"/>
          </p:nvPr>
        </p:nvSpPr>
        <p:spPr>
          <a:xfrm>
            <a:off x="478350" y="1012625"/>
            <a:ext cx="11062800" cy="4301400"/>
          </a:xfrm>
          <a:prstGeom prst="rect">
            <a:avLst/>
          </a:prstGeom>
        </p:spPr>
        <p:txBody>
          <a:bodyPr anchorCtr="0" anchor="t" bIns="45700" lIns="91425" spcFirstLastPara="1" rIns="91425" wrap="square" tIns="45700">
            <a:noAutofit/>
          </a:bodyPr>
          <a:lstStyle/>
          <a:p>
            <a:pPr indent="-406400" lvl="0" marL="457200" rtl="0" algn="l">
              <a:spcBef>
                <a:spcPts val="1000"/>
              </a:spcBef>
              <a:spcAft>
                <a:spcPts val="0"/>
              </a:spcAft>
              <a:buSzPts val="2800"/>
              <a:buChar char="●"/>
            </a:pPr>
            <a:r>
              <a:rPr lang="en-US"/>
              <a:t>Canister full error is a message a number of customers are encountering on different KPs across the network despite not having filled their canisters to the 2.3L threshold.</a:t>
            </a:r>
            <a:endParaRPr/>
          </a:p>
          <a:p>
            <a:pPr indent="-406400" lvl="0" marL="457200" rtl="0" algn="l">
              <a:spcBef>
                <a:spcPts val="0"/>
              </a:spcBef>
              <a:spcAft>
                <a:spcPts val="0"/>
              </a:spcAft>
              <a:buSzPts val="2800"/>
              <a:buChar char="●"/>
            </a:pPr>
            <a:r>
              <a:rPr lang="en-US"/>
              <a:t>Manifests in 2 different ways</a:t>
            </a:r>
            <a:endParaRPr/>
          </a:p>
          <a:p>
            <a:pPr indent="-406400" lvl="0" marL="914400" rtl="0" algn="l">
              <a:spcBef>
                <a:spcPts val="0"/>
              </a:spcBef>
              <a:spcAft>
                <a:spcPts val="0"/>
              </a:spcAft>
              <a:buSzPts val="2800"/>
              <a:buAutoNum type="arabicPeriod"/>
            </a:pPr>
            <a:r>
              <a:rPr lang="en-US"/>
              <a:t>Customer gets Canister full alert for a canister that is completely empty</a:t>
            </a:r>
            <a:endParaRPr/>
          </a:p>
          <a:p>
            <a:pPr indent="-406400" lvl="0" marL="914400" rtl="0" algn="l">
              <a:spcBef>
                <a:spcPts val="0"/>
              </a:spcBef>
              <a:spcAft>
                <a:spcPts val="0"/>
              </a:spcAft>
              <a:buSzPts val="2800"/>
              <a:buAutoNum type="arabicPeriod"/>
            </a:pPr>
            <a:r>
              <a:rPr lang="en-US"/>
              <a:t>Customer starts dispensing but the dispense is prematurely terminated at very low levels in the canister</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 </a:t>
            </a:r>
            <a:endParaRPr/>
          </a:p>
        </p:txBody>
      </p:sp>
      <p:sp>
        <p:nvSpPr>
          <p:cNvPr id="179" name="Google Shape;179;p21"/>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2"/>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What We Know</a:t>
            </a:r>
            <a:endParaRPr/>
          </a:p>
        </p:txBody>
      </p:sp>
      <p:sp>
        <p:nvSpPr>
          <p:cNvPr id="186" name="Google Shape;186;p22"/>
          <p:cNvSpPr txBox="1"/>
          <p:nvPr>
            <p:ph idx="1" type="subTitle"/>
          </p:nvPr>
        </p:nvSpPr>
        <p:spPr>
          <a:xfrm>
            <a:off x="478350" y="1012625"/>
            <a:ext cx="11062800" cy="4301400"/>
          </a:xfrm>
          <a:prstGeom prst="rect">
            <a:avLst/>
          </a:prstGeom>
        </p:spPr>
        <p:txBody>
          <a:bodyPr anchorCtr="0" anchor="t" bIns="45700" lIns="91425" spcFirstLastPara="1" rIns="91425" wrap="square" tIns="45700">
            <a:noAutofit/>
          </a:bodyPr>
          <a:lstStyle/>
          <a:p>
            <a:pPr indent="-406400" lvl="0" marL="457200" rtl="0" algn="l">
              <a:spcBef>
                <a:spcPts val="1000"/>
              </a:spcBef>
              <a:spcAft>
                <a:spcPts val="0"/>
              </a:spcAft>
              <a:buSzPts val="2800"/>
              <a:buChar char="●"/>
            </a:pPr>
            <a:r>
              <a:rPr lang="en-US"/>
              <a:t>Numbers for the period 3/17/2020 to 3/18/2020</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lnSpc>
                <a:spcPct val="100000"/>
              </a:lnSpc>
              <a:spcBef>
                <a:spcPts val="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Clr>
                <a:schemeClr val="dk1"/>
              </a:buClr>
              <a:buSzPts val="1100"/>
              <a:buFont typeface="Arial"/>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 </a:t>
            </a:r>
            <a:endParaRPr/>
          </a:p>
        </p:txBody>
      </p:sp>
      <p:sp>
        <p:nvSpPr>
          <p:cNvPr id="187" name="Google Shape;187;p22"/>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188" name="Google Shape;188;p22"/>
          <p:cNvGraphicFramePr/>
          <p:nvPr/>
        </p:nvGraphicFramePr>
        <p:xfrm>
          <a:off x="952500" y="1782425"/>
          <a:ext cx="3000000" cy="3000000"/>
        </p:xfrm>
        <a:graphic>
          <a:graphicData uri="http://schemas.openxmlformats.org/drawingml/2006/table">
            <a:tbl>
              <a:tblPr>
                <a:noFill/>
                <a:tableStyleId>{224CBE7E-5AC9-4220-90C8-C3EB438FE805}</a:tableStyleId>
              </a:tblPr>
              <a:tblGrid>
                <a:gridCol w="5143500"/>
                <a:gridCol w="5143500"/>
              </a:tblGrid>
              <a:tr h="381000">
                <a:tc>
                  <a:txBody>
                    <a:bodyPr/>
                    <a:lstStyle/>
                    <a:p>
                      <a:pPr indent="0" lvl="0" marL="0" rtl="0" algn="l">
                        <a:spcBef>
                          <a:spcPts val="0"/>
                        </a:spcBef>
                        <a:spcAft>
                          <a:spcPts val="0"/>
                        </a:spcAft>
                        <a:buNone/>
                      </a:pPr>
                      <a:r>
                        <a:rPr lang="en-US"/>
                        <a:t>Total number of dispenses</a:t>
                      </a:r>
                      <a:endParaRPr/>
                    </a:p>
                  </a:txBody>
                  <a:tcPr marT="91425" marB="91425" marR="91425" marL="91425"/>
                </a:tc>
                <a:tc>
                  <a:txBody>
                    <a:bodyPr/>
                    <a:lstStyle/>
                    <a:p>
                      <a:pPr indent="0" lvl="0" marL="0" rtl="0" algn="l">
                        <a:spcBef>
                          <a:spcPts val="0"/>
                        </a:spcBef>
                        <a:spcAft>
                          <a:spcPts val="0"/>
                        </a:spcAft>
                        <a:buNone/>
                      </a:pPr>
                      <a:r>
                        <a:rPr lang="en-US"/>
                        <a:t>5060</a:t>
                      </a:r>
                      <a:endParaRPr/>
                    </a:p>
                  </a:txBody>
                  <a:tcPr marT="91425" marB="91425" marR="91425" marL="91425"/>
                </a:tc>
              </a:tr>
              <a:tr h="381000">
                <a:tc>
                  <a:txBody>
                    <a:bodyPr/>
                    <a:lstStyle/>
                    <a:p>
                      <a:pPr indent="0" lvl="0" marL="0" rtl="0" algn="l">
                        <a:spcBef>
                          <a:spcPts val="0"/>
                        </a:spcBef>
                        <a:spcAft>
                          <a:spcPts val="0"/>
                        </a:spcAft>
                        <a:buNone/>
                      </a:pPr>
                      <a:r>
                        <a:rPr lang="en-US"/>
                        <a:t>Total number of status code 3</a:t>
                      </a:r>
                      <a:endParaRPr/>
                    </a:p>
                  </a:txBody>
                  <a:tcPr marT="91425" marB="91425" marR="91425" marL="91425"/>
                </a:tc>
                <a:tc>
                  <a:txBody>
                    <a:bodyPr/>
                    <a:lstStyle/>
                    <a:p>
                      <a:pPr indent="0" lvl="0" marL="0" rtl="0" algn="l">
                        <a:spcBef>
                          <a:spcPts val="0"/>
                        </a:spcBef>
                        <a:spcAft>
                          <a:spcPts val="0"/>
                        </a:spcAft>
                        <a:buNone/>
                      </a:pPr>
                      <a:r>
                        <a:rPr lang="en-US"/>
                        <a:t>11</a:t>
                      </a:r>
                      <a:r>
                        <a:rPr lang="en-US"/>
                        <a:t>35</a:t>
                      </a:r>
                      <a:endParaRPr/>
                    </a:p>
                  </a:txBody>
                  <a:tcPr marT="91425" marB="91425" marR="91425" marL="91425"/>
                </a:tc>
              </a:tr>
              <a:tr h="381000">
                <a:tc>
                  <a:txBody>
                    <a:bodyPr/>
                    <a:lstStyle/>
                    <a:p>
                      <a:pPr indent="0" lvl="0" marL="0" rtl="0" algn="l">
                        <a:spcBef>
                          <a:spcPts val="0"/>
                        </a:spcBef>
                        <a:spcAft>
                          <a:spcPts val="0"/>
                        </a:spcAft>
                        <a:buNone/>
                      </a:pPr>
                      <a:r>
                        <a:rPr lang="en-US"/>
                        <a:t>Count of status code 3 where dispensed amount &gt;1799 ml</a:t>
                      </a:r>
                      <a:endParaRPr/>
                    </a:p>
                  </a:txBody>
                  <a:tcPr marT="91425" marB="91425" marR="91425" marL="91425"/>
                </a:tc>
                <a:tc>
                  <a:txBody>
                    <a:bodyPr/>
                    <a:lstStyle/>
                    <a:p>
                      <a:pPr indent="0" lvl="0" marL="0" rtl="0" algn="l">
                        <a:spcBef>
                          <a:spcPts val="0"/>
                        </a:spcBef>
                        <a:spcAft>
                          <a:spcPts val="0"/>
                        </a:spcAft>
                        <a:buNone/>
                      </a:pPr>
                      <a:r>
                        <a:rPr lang="en-US"/>
                        <a:t>559</a:t>
                      </a:r>
                      <a:endParaRPr/>
                    </a:p>
                  </a:txBody>
                  <a:tcPr marT="91425" marB="91425" marR="91425" marL="91425"/>
                </a:tc>
              </a:tr>
              <a:tr h="381000">
                <a:tc>
                  <a:txBody>
                    <a:bodyPr/>
                    <a:lstStyle/>
                    <a:p>
                      <a:pPr indent="0" lvl="0" marL="0" rtl="0" algn="l">
                        <a:spcBef>
                          <a:spcPts val="0"/>
                        </a:spcBef>
                        <a:spcAft>
                          <a:spcPts val="0"/>
                        </a:spcAft>
                        <a:buNone/>
                      </a:pPr>
                      <a:r>
                        <a:rPr lang="en-US"/>
                        <a:t>Count of status code 3 where dispensed amount = 0ml</a:t>
                      </a:r>
                      <a:endParaRPr/>
                    </a:p>
                  </a:txBody>
                  <a:tcPr marT="91425" marB="91425" marR="91425" marL="91425"/>
                </a:tc>
                <a:tc>
                  <a:txBody>
                    <a:bodyPr/>
                    <a:lstStyle/>
                    <a:p>
                      <a:pPr indent="0" lvl="0" marL="0" rtl="0" algn="l">
                        <a:spcBef>
                          <a:spcPts val="0"/>
                        </a:spcBef>
                        <a:spcAft>
                          <a:spcPts val="0"/>
                        </a:spcAft>
                        <a:buNone/>
                      </a:pPr>
                      <a:r>
                        <a:rPr lang="en-US"/>
                        <a:t>473</a:t>
                      </a:r>
                      <a:endParaRPr/>
                    </a:p>
                  </a:txBody>
                  <a:tcPr marT="91425" marB="91425" marR="91425" marL="91425"/>
                </a:tc>
              </a:tr>
              <a:tr h="381000">
                <a:tc>
                  <a:txBody>
                    <a:bodyPr/>
                    <a:lstStyle/>
                    <a:p>
                      <a:pPr indent="0" lvl="0" marL="0" rtl="0" algn="l">
                        <a:spcBef>
                          <a:spcPts val="0"/>
                        </a:spcBef>
                        <a:spcAft>
                          <a:spcPts val="0"/>
                        </a:spcAft>
                        <a:buNone/>
                      </a:pPr>
                      <a:r>
                        <a:rPr lang="en-US"/>
                        <a:t>Count of customers with status code 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703</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Count of customers with status code 3 &amp; amount = 0ml on 3/17</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7</a:t>
                      </a:r>
                      <a:r>
                        <a:rPr lang="en-US"/>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Count of customers with status code 3 &amp; amount = 0ml on 3/18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60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KPs affected with amount =0ml on 3/17</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KPs affected with amount =0ml on 3/18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10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US"/>
                        <a:t>Repeat KP cases</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3"/>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What We Know</a:t>
            </a:r>
            <a:endParaRPr/>
          </a:p>
        </p:txBody>
      </p:sp>
      <p:sp>
        <p:nvSpPr>
          <p:cNvPr id="195" name="Google Shape;195;p23"/>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196" name="Google Shape;196;p23" title="Chart"/>
          <p:cNvPicPr preferRelativeResize="0"/>
          <p:nvPr/>
        </p:nvPicPr>
        <p:blipFill>
          <a:blip r:embed="rId3">
            <a:alphaModFix/>
          </a:blip>
          <a:stretch>
            <a:fillRect/>
          </a:stretch>
        </p:blipFill>
        <p:spPr>
          <a:xfrm>
            <a:off x="0" y="944925"/>
            <a:ext cx="12192000" cy="546335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4"/>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What We Know</a:t>
            </a:r>
            <a:endParaRPr/>
          </a:p>
        </p:txBody>
      </p:sp>
      <p:sp>
        <p:nvSpPr>
          <p:cNvPr id="203" name="Google Shape;203;p2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204" name="Google Shape;204;p24" title="Chart"/>
          <p:cNvPicPr preferRelativeResize="0"/>
          <p:nvPr/>
        </p:nvPicPr>
        <p:blipFill>
          <a:blip r:embed="rId3">
            <a:alphaModFix/>
          </a:blip>
          <a:stretch>
            <a:fillRect/>
          </a:stretch>
        </p:blipFill>
        <p:spPr>
          <a:xfrm>
            <a:off x="6000" y="944925"/>
            <a:ext cx="12192000" cy="5456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5"/>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What We Know</a:t>
            </a:r>
            <a:endParaRPr/>
          </a:p>
        </p:txBody>
      </p:sp>
      <p:sp>
        <p:nvSpPr>
          <p:cNvPr id="211" name="Google Shape;211;p25"/>
          <p:cNvSpPr txBox="1"/>
          <p:nvPr>
            <p:ph idx="1" type="subTitle"/>
          </p:nvPr>
        </p:nvSpPr>
        <p:spPr>
          <a:xfrm>
            <a:off x="490650" y="1028350"/>
            <a:ext cx="11210700" cy="5372700"/>
          </a:xfrm>
          <a:prstGeom prst="rect">
            <a:avLst/>
          </a:prstGeom>
        </p:spPr>
        <p:txBody>
          <a:bodyPr anchorCtr="0" anchor="t" bIns="91425" lIns="91425" spcFirstLastPara="1" rIns="91425" wrap="square" tIns="0">
            <a:noAutofit/>
          </a:bodyPr>
          <a:lstStyle/>
          <a:p>
            <a:pPr indent="0" lvl="0" marL="0" rtl="0" algn="l">
              <a:spcBef>
                <a:spcPts val="1000"/>
              </a:spcBef>
              <a:spcAft>
                <a:spcPts val="0"/>
              </a:spcAft>
              <a:buNone/>
            </a:pPr>
            <a:r>
              <a:rPr lang="en-US"/>
              <a:t>From the sample data presented over the two days in </a:t>
            </a:r>
            <a:r>
              <a:rPr lang="en-US" u="sng">
                <a:solidFill>
                  <a:schemeClr val="hlink"/>
                </a:solidFill>
                <a:hlinkClick action="ppaction://hlinksldjump" r:id="rId3"/>
              </a:rPr>
              <a:t>slide 5</a:t>
            </a:r>
            <a:r>
              <a:rPr lang="en-US"/>
              <a:t> and </a:t>
            </a:r>
            <a:r>
              <a:rPr lang="en-US" u="sng">
                <a:solidFill>
                  <a:schemeClr val="hlink"/>
                </a:solidFill>
                <a:hlinkClick action="ppaction://hlinksldjump" r:id="rId4"/>
              </a:rPr>
              <a:t>slide 6</a:t>
            </a:r>
            <a:r>
              <a:rPr lang="en-US"/>
              <a:t>, it is evident that:</a:t>
            </a:r>
            <a:endParaRPr/>
          </a:p>
          <a:p>
            <a:pPr indent="-406400" lvl="0" marL="457200" rtl="0" algn="l">
              <a:spcBef>
                <a:spcPts val="1000"/>
              </a:spcBef>
              <a:spcAft>
                <a:spcPts val="0"/>
              </a:spcAft>
              <a:buSzPts val="2800"/>
              <a:buChar char="●"/>
            </a:pPr>
            <a:r>
              <a:rPr lang="en-US"/>
              <a:t>The issue is spread across numerous KPs per day</a:t>
            </a:r>
            <a:endParaRPr/>
          </a:p>
          <a:p>
            <a:pPr indent="-406400" lvl="0" marL="457200" rtl="0" algn="l">
              <a:spcBef>
                <a:spcPts val="0"/>
              </a:spcBef>
              <a:spcAft>
                <a:spcPts val="0"/>
              </a:spcAft>
              <a:buSzPts val="2800"/>
              <a:buChar char="●"/>
            </a:pPr>
            <a:r>
              <a:rPr lang="en-US"/>
              <a:t>There was only 1 repeat KP case</a:t>
            </a:r>
            <a:endParaRPr/>
          </a:p>
          <a:p>
            <a:pPr indent="-406400" lvl="0" marL="457200" rtl="0" algn="l">
              <a:spcBef>
                <a:spcPts val="0"/>
              </a:spcBef>
              <a:spcAft>
                <a:spcPts val="0"/>
              </a:spcAft>
              <a:buSzPts val="2800"/>
              <a:buChar char="●"/>
            </a:pPr>
            <a:r>
              <a:rPr lang="en-US"/>
              <a:t>A small number of customers &lt;=3 cause the majority of issues per KP per day</a:t>
            </a:r>
            <a:endParaRPr/>
          </a:p>
          <a:p>
            <a:pPr indent="0" lvl="0" marL="457200" rtl="0" algn="l">
              <a:spcBef>
                <a:spcPts val="1000"/>
              </a:spcBef>
              <a:spcAft>
                <a:spcPts val="0"/>
              </a:spcAft>
              <a:buNone/>
            </a:pPr>
            <a:r>
              <a:t/>
            </a:r>
            <a:endParaRPr/>
          </a:p>
          <a:p>
            <a:pPr indent="0" lvl="0" marL="0" rtl="0" algn="l">
              <a:spcBef>
                <a:spcPts val="1000"/>
              </a:spcBef>
              <a:spcAft>
                <a:spcPts val="0"/>
              </a:spcAft>
              <a:buNone/>
            </a:pPr>
            <a:r>
              <a:t/>
            </a:r>
            <a:endParaRPr/>
          </a:p>
        </p:txBody>
      </p:sp>
      <p:sp>
        <p:nvSpPr>
          <p:cNvPr id="212" name="Google Shape;212;p25"/>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6"/>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What We Know</a:t>
            </a:r>
            <a:endParaRPr/>
          </a:p>
        </p:txBody>
      </p:sp>
      <p:sp>
        <p:nvSpPr>
          <p:cNvPr id="219" name="Google Shape;219;p26"/>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220" name="Google Shape;220;p26"/>
          <p:cNvPicPr preferRelativeResize="0"/>
          <p:nvPr/>
        </p:nvPicPr>
        <p:blipFill>
          <a:blip r:embed="rId3">
            <a:alphaModFix/>
          </a:blip>
          <a:stretch>
            <a:fillRect/>
          </a:stretch>
        </p:blipFill>
        <p:spPr>
          <a:xfrm>
            <a:off x="256850" y="1486550"/>
            <a:ext cx="3276575" cy="4276725"/>
          </a:xfrm>
          <a:prstGeom prst="rect">
            <a:avLst/>
          </a:prstGeom>
          <a:noFill/>
          <a:ln cap="flat" cmpd="sng" w="19050">
            <a:solidFill>
              <a:schemeClr val="dk2"/>
            </a:solidFill>
            <a:prstDash val="solid"/>
            <a:round/>
            <a:headEnd len="sm" w="sm" type="none"/>
            <a:tailEnd len="sm" w="sm" type="none"/>
          </a:ln>
        </p:spPr>
      </p:pic>
      <p:pic>
        <p:nvPicPr>
          <p:cNvPr id="221" name="Google Shape;221;p26"/>
          <p:cNvPicPr preferRelativeResize="0"/>
          <p:nvPr/>
        </p:nvPicPr>
        <p:blipFill>
          <a:blip r:embed="rId4">
            <a:alphaModFix/>
          </a:blip>
          <a:stretch>
            <a:fillRect/>
          </a:stretch>
        </p:blipFill>
        <p:spPr>
          <a:xfrm>
            <a:off x="3747700" y="1486543"/>
            <a:ext cx="3352800" cy="4276725"/>
          </a:xfrm>
          <a:prstGeom prst="rect">
            <a:avLst/>
          </a:prstGeom>
          <a:noFill/>
          <a:ln cap="flat" cmpd="sng" w="19050">
            <a:solidFill>
              <a:schemeClr val="dk2"/>
            </a:solidFill>
            <a:prstDash val="solid"/>
            <a:round/>
            <a:headEnd len="sm" w="sm" type="none"/>
            <a:tailEnd len="sm" w="sm" type="none"/>
          </a:ln>
        </p:spPr>
      </p:pic>
      <p:sp>
        <p:nvSpPr>
          <p:cNvPr id="222" name="Google Shape;222;p26"/>
          <p:cNvSpPr txBox="1"/>
          <p:nvPr/>
        </p:nvSpPr>
        <p:spPr>
          <a:xfrm>
            <a:off x="180525" y="1171725"/>
            <a:ext cx="3567300" cy="31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latin typeface="Nunito"/>
                <a:ea typeface="Nunito"/>
                <a:cs typeface="Nunito"/>
                <a:sym typeface="Nunito"/>
              </a:rPr>
              <a:t>Top 20 KPs By Customer Count in March</a:t>
            </a:r>
            <a:endParaRPr b="1">
              <a:latin typeface="Nunito"/>
              <a:ea typeface="Nunito"/>
              <a:cs typeface="Nunito"/>
              <a:sym typeface="Nunito"/>
            </a:endParaRPr>
          </a:p>
        </p:txBody>
      </p:sp>
      <p:sp>
        <p:nvSpPr>
          <p:cNvPr id="223" name="Google Shape;223;p26"/>
          <p:cNvSpPr txBox="1"/>
          <p:nvPr/>
        </p:nvSpPr>
        <p:spPr>
          <a:xfrm>
            <a:off x="3747825" y="1171725"/>
            <a:ext cx="3567300" cy="31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a:latin typeface="Nunito"/>
                <a:ea typeface="Nunito"/>
                <a:cs typeface="Nunito"/>
                <a:sym typeface="Nunito"/>
              </a:rPr>
              <a:t>Top 20 KPs By Incident Count in March</a:t>
            </a:r>
            <a:endParaRPr b="1">
              <a:latin typeface="Nunito"/>
              <a:ea typeface="Nunito"/>
              <a:cs typeface="Nunito"/>
              <a:sym typeface="Nunito"/>
            </a:endParaRPr>
          </a:p>
        </p:txBody>
      </p:sp>
      <p:sp>
        <p:nvSpPr>
          <p:cNvPr id="224" name="Google Shape;224;p26"/>
          <p:cNvSpPr txBox="1"/>
          <p:nvPr/>
        </p:nvSpPr>
        <p:spPr>
          <a:xfrm>
            <a:off x="7530025" y="1550800"/>
            <a:ext cx="4203000" cy="42126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Font typeface="Nunito SemiBold"/>
              <a:buChar char="●"/>
            </a:pPr>
            <a:r>
              <a:rPr lang="en-US" sz="1800" u="sng">
                <a:solidFill>
                  <a:schemeClr val="hlink"/>
                </a:solidFill>
                <a:latin typeface="Nunito SemiBold"/>
                <a:ea typeface="Nunito SemiBold"/>
                <a:cs typeface="Nunito SemiBold"/>
                <a:sym typeface="Nunito SemiBold"/>
                <a:hlinkClick r:id="rId5"/>
              </a:rPr>
              <a:t>463 KPs had status code 3 with 0 ml dispensed in March</a:t>
            </a:r>
            <a:endParaRPr sz="1800">
              <a:latin typeface="Nunito SemiBold"/>
              <a:ea typeface="Nunito SemiBold"/>
              <a:cs typeface="Nunito SemiBold"/>
              <a:sym typeface="Nunito SemiBold"/>
            </a:endParaRPr>
          </a:p>
          <a:p>
            <a:pPr indent="-342900" lvl="0" marL="457200" rtl="0" algn="l">
              <a:lnSpc>
                <a:spcPct val="150000"/>
              </a:lnSpc>
              <a:spcBef>
                <a:spcPts val="0"/>
              </a:spcBef>
              <a:spcAft>
                <a:spcPts val="0"/>
              </a:spcAft>
              <a:buSzPts val="1800"/>
              <a:buFont typeface="Nunito SemiBold"/>
              <a:buChar char="●"/>
            </a:pPr>
            <a:r>
              <a:rPr lang="en-US" sz="1800">
                <a:latin typeface="Nunito SemiBold"/>
                <a:ea typeface="Nunito SemiBold"/>
                <a:cs typeface="Nunito SemiBold"/>
                <a:sym typeface="Nunito SemiBold"/>
              </a:rPr>
              <a:t>20 KPs had &gt;=10 customers affected</a:t>
            </a:r>
            <a:endParaRPr sz="1800">
              <a:latin typeface="Nunito SemiBold"/>
              <a:ea typeface="Nunito SemiBold"/>
              <a:cs typeface="Nunito SemiBold"/>
              <a:sym typeface="Nunito SemiBold"/>
            </a:endParaRPr>
          </a:p>
          <a:p>
            <a:pPr indent="-342900" lvl="0" marL="457200" rtl="0" algn="l">
              <a:lnSpc>
                <a:spcPct val="150000"/>
              </a:lnSpc>
              <a:spcBef>
                <a:spcPts val="0"/>
              </a:spcBef>
              <a:spcAft>
                <a:spcPts val="0"/>
              </a:spcAft>
              <a:buSzPts val="1800"/>
              <a:buFont typeface="Nunito SemiBold"/>
              <a:buChar char="●"/>
            </a:pPr>
            <a:r>
              <a:rPr lang="en-US" sz="1800">
                <a:latin typeface="Nunito SemiBold"/>
                <a:ea typeface="Nunito SemiBold"/>
                <a:cs typeface="Nunito SemiBold"/>
                <a:sym typeface="Nunito SemiBold"/>
              </a:rPr>
              <a:t>347 KPs had &lt;=5 customers affected</a:t>
            </a:r>
            <a:endParaRPr sz="1800">
              <a:latin typeface="Nunito SemiBold"/>
              <a:ea typeface="Nunito SemiBold"/>
              <a:cs typeface="Nunito SemiBold"/>
              <a:sym typeface="Nunito SemiBold"/>
            </a:endParaRPr>
          </a:p>
          <a:p>
            <a:pPr indent="-342900" lvl="0" marL="457200" rtl="0" algn="l">
              <a:lnSpc>
                <a:spcPct val="150000"/>
              </a:lnSpc>
              <a:spcBef>
                <a:spcPts val="0"/>
              </a:spcBef>
              <a:spcAft>
                <a:spcPts val="0"/>
              </a:spcAft>
              <a:buSzPts val="1800"/>
              <a:buFont typeface="Nunito SemiBold"/>
              <a:buChar char="●"/>
            </a:pPr>
            <a:r>
              <a:rPr lang="en-US" sz="1800">
                <a:latin typeface="Nunito SemiBold"/>
                <a:ea typeface="Nunito SemiBold"/>
                <a:cs typeface="Nunito SemiBold"/>
                <a:sym typeface="Nunito SemiBold"/>
              </a:rPr>
              <a:t>136 KPs had 1 customer affected</a:t>
            </a:r>
            <a:endParaRPr sz="1800">
              <a:latin typeface="Nunito SemiBold"/>
              <a:ea typeface="Nunito SemiBold"/>
              <a:cs typeface="Nunito SemiBold"/>
              <a:sym typeface="Nunito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7"/>
          <p:cNvSpPr txBox="1"/>
          <p:nvPr>
            <p:ph type="title"/>
          </p:nvPr>
        </p:nvSpPr>
        <p:spPr>
          <a:xfrm>
            <a:off x="1200150" y="1676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Important Observations</a:t>
            </a:r>
            <a:endParaRPr/>
          </a:p>
        </p:txBody>
      </p:sp>
      <p:sp>
        <p:nvSpPr>
          <p:cNvPr id="231" name="Google Shape;231;p27"/>
          <p:cNvSpPr txBox="1"/>
          <p:nvPr>
            <p:ph idx="1" type="subTitle"/>
          </p:nvPr>
        </p:nvSpPr>
        <p:spPr>
          <a:xfrm>
            <a:off x="490650" y="1028350"/>
            <a:ext cx="11210700" cy="5372700"/>
          </a:xfrm>
          <a:prstGeom prst="rect">
            <a:avLst/>
          </a:prstGeom>
        </p:spPr>
        <p:txBody>
          <a:bodyPr anchorCtr="0" anchor="t" bIns="91425" lIns="91425" spcFirstLastPara="1" rIns="91425" wrap="square" tIns="0">
            <a:noAutofit/>
          </a:bodyPr>
          <a:lstStyle/>
          <a:p>
            <a:pPr indent="-355600" lvl="0" marL="457200" rtl="0" algn="l">
              <a:lnSpc>
                <a:spcPct val="120000"/>
              </a:lnSpc>
              <a:spcBef>
                <a:spcPts val="0"/>
              </a:spcBef>
              <a:spcAft>
                <a:spcPts val="0"/>
              </a:spcAft>
              <a:buSzPts val="2000"/>
              <a:buAutoNum type="arabicPeriod"/>
            </a:pPr>
            <a:r>
              <a:rPr lang="en-US" sz="2000"/>
              <a:t>19 </a:t>
            </a:r>
            <a:r>
              <a:rPr lang="en-US" sz="2000" u="sng">
                <a:solidFill>
                  <a:schemeClr val="hlink"/>
                </a:solidFill>
                <a:hlinkClick r:id="rId3"/>
              </a:rPr>
              <a:t>customers</a:t>
            </a:r>
            <a:r>
              <a:rPr lang="en-US" sz="2000"/>
              <a:t> sampled across 3/15/2020 to 3/25/2020:</a:t>
            </a:r>
            <a:endParaRPr sz="2000"/>
          </a:p>
          <a:p>
            <a:pPr indent="-355600" lvl="1" marL="914400" rtl="0" algn="l">
              <a:lnSpc>
                <a:spcPct val="120000"/>
              </a:lnSpc>
              <a:spcBef>
                <a:spcPts val="120"/>
              </a:spcBef>
              <a:spcAft>
                <a:spcPts val="0"/>
              </a:spcAft>
              <a:buSzPts val="2000"/>
              <a:buAutoNum type="alphaLcPeriod"/>
            </a:pPr>
            <a:r>
              <a:rPr lang="en-US"/>
              <a:t>First-time issue = 10 customers</a:t>
            </a:r>
            <a:endParaRPr/>
          </a:p>
          <a:p>
            <a:pPr indent="-355600" lvl="1" marL="914400" rtl="0" algn="l">
              <a:lnSpc>
                <a:spcPct val="120000"/>
              </a:lnSpc>
              <a:spcBef>
                <a:spcPts val="120"/>
              </a:spcBef>
              <a:spcAft>
                <a:spcPts val="0"/>
              </a:spcAft>
              <a:buSzPts val="2000"/>
              <a:buAutoNum type="alphaLcPeriod"/>
            </a:pPr>
            <a:r>
              <a:rPr lang="en-US"/>
              <a:t>Recurring issue</a:t>
            </a:r>
            <a:r>
              <a:rPr lang="en-US"/>
              <a:t>	= 9 customers</a:t>
            </a:r>
            <a:endParaRPr/>
          </a:p>
          <a:p>
            <a:pPr indent="-355600" lvl="0" marL="457200" rtl="0" algn="l">
              <a:lnSpc>
                <a:spcPct val="120000"/>
              </a:lnSpc>
              <a:spcBef>
                <a:spcPts val="120"/>
              </a:spcBef>
              <a:spcAft>
                <a:spcPts val="0"/>
              </a:spcAft>
              <a:buSzPts val="2000"/>
              <a:buAutoNum type="arabicPeriod"/>
            </a:pPr>
            <a:r>
              <a:rPr lang="en-US" sz="2000"/>
              <a:t>24 of 247 customers listed in the </a:t>
            </a:r>
            <a:r>
              <a:rPr lang="en-US" sz="2000" u="sng">
                <a:solidFill>
                  <a:schemeClr val="hlink"/>
                </a:solidFill>
                <a:hlinkClick r:id="rId4"/>
              </a:rPr>
              <a:t>Customer Care Issue Discovery</a:t>
            </a:r>
            <a:r>
              <a:rPr lang="en-US" sz="2000"/>
              <a:t> sheet between 3/15/2020 to 3/30/2020 had sent</a:t>
            </a:r>
            <a:r>
              <a:rPr lang="en-US" sz="2000"/>
              <a:t> someone</a:t>
            </a:r>
            <a:r>
              <a:rPr lang="en-US" sz="2000"/>
              <a:t> to the KP on the incident day</a:t>
            </a:r>
            <a:endParaRPr sz="2000"/>
          </a:p>
          <a:p>
            <a:pPr indent="-355600" lvl="1" marL="914400" rtl="0" algn="l">
              <a:lnSpc>
                <a:spcPct val="120000"/>
              </a:lnSpc>
              <a:spcBef>
                <a:spcPts val="120"/>
              </a:spcBef>
              <a:spcAft>
                <a:spcPts val="0"/>
              </a:spcAft>
              <a:buSzPts val="2000"/>
              <a:buAutoNum type="alphaLcPeriod"/>
            </a:pPr>
            <a:r>
              <a:rPr lang="en-US"/>
              <a:t>8 of the 24 specifically sent a child</a:t>
            </a:r>
            <a:endParaRPr/>
          </a:p>
          <a:p>
            <a:pPr indent="-355600" lvl="1" marL="914400" rtl="0" algn="l">
              <a:lnSpc>
                <a:spcPct val="120000"/>
              </a:lnSpc>
              <a:spcBef>
                <a:spcPts val="120"/>
              </a:spcBef>
              <a:spcAft>
                <a:spcPts val="0"/>
              </a:spcAft>
              <a:buSzPts val="2000"/>
              <a:buAutoNum type="alphaLcPeriod"/>
            </a:pPr>
            <a:r>
              <a:rPr lang="en-US"/>
              <a:t>5 </a:t>
            </a:r>
            <a:r>
              <a:rPr lang="en-US"/>
              <a:t>of the customers reported to have sent a child were experiencing a first-time issue</a:t>
            </a:r>
            <a:endParaRPr/>
          </a:p>
          <a:p>
            <a:pPr indent="-355600" lvl="0" marL="457200" rtl="0" algn="l">
              <a:lnSpc>
                <a:spcPct val="120000"/>
              </a:lnSpc>
              <a:spcBef>
                <a:spcPts val="120"/>
              </a:spcBef>
              <a:spcAft>
                <a:spcPts val="0"/>
              </a:spcAft>
              <a:buSzPts val="2000"/>
              <a:buAutoNum type="arabicPeriod"/>
            </a:pPr>
            <a:r>
              <a:rPr lang="en-US" sz="2000"/>
              <a:t>The recurring issues where a customer sent a child involved several failed attempts over a period of up to 15 minutes, e.g the two below:</a:t>
            </a:r>
            <a:endParaRPr sz="2000"/>
          </a:p>
          <a:p>
            <a:pPr indent="-355600" lvl="1" marL="914400" rtl="0" algn="l">
              <a:lnSpc>
                <a:spcPct val="120000"/>
              </a:lnSpc>
              <a:spcBef>
                <a:spcPts val="120"/>
              </a:spcBef>
              <a:spcAft>
                <a:spcPts val="0"/>
              </a:spcAft>
              <a:buSzPts val="2000"/>
              <a:buAutoNum type="alphaLcPeriod"/>
            </a:pPr>
            <a:r>
              <a:rPr lang="en-US" u="sng">
                <a:solidFill>
                  <a:schemeClr val="hlink"/>
                </a:solidFill>
                <a:hlinkClick r:id="rId5"/>
              </a:rPr>
              <a:t>George Muchiri</a:t>
            </a:r>
            <a:r>
              <a:rPr lang="en-US"/>
              <a:t> on 2/15/2020, 3/15/2020 &amp; 3/27/2020</a:t>
            </a:r>
            <a:endParaRPr/>
          </a:p>
          <a:p>
            <a:pPr indent="-355600" lvl="1" marL="914400" rtl="0" algn="l">
              <a:lnSpc>
                <a:spcPct val="120000"/>
              </a:lnSpc>
              <a:spcBef>
                <a:spcPts val="120"/>
              </a:spcBef>
              <a:spcAft>
                <a:spcPts val="0"/>
              </a:spcAft>
              <a:buSzPts val="2000"/>
              <a:buAutoNum type="alphaLcPeriod"/>
            </a:pPr>
            <a:r>
              <a:rPr lang="en-US" u="sng">
                <a:solidFill>
                  <a:schemeClr val="hlink"/>
                </a:solidFill>
                <a:hlinkClick r:id="rId6"/>
              </a:rPr>
              <a:t>Richard Thuku</a:t>
            </a:r>
            <a:r>
              <a:rPr lang="en-US"/>
              <a:t> on 3/1/2020, 3/3/2020 &amp; 3/15/2020</a:t>
            </a:r>
            <a:endParaRPr b="1" sz="1800"/>
          </a:p>
          <a:p>
            <a:pPr indent="-342900" lvl="0" marL="457200" rtl="0" algn="l">
              <a:spcBef>
                <a:spcPts val="120"/>
              </a:spcBef>
              <a:spcAft>
                <a:spcPts val="0"/>
              </a:spcAft>
              <a:buSzPts val="1800"/>
              <a:buFont typeface="Nunito"/>
              <a:buChar char="➢"/>
            </a:pPr>
            <a:r>
              <a:rPr b="1" lang="en-US" sz="1800"/>
              <a:t>Whether someone else (especially children) goes to purchase fuel is an important factor since it </a:t>
            </a:r>
            <a:endParaRPr b="1" sz="1800"/>
          </a:p>
          <a:p>
            <a:pPr indent="0" lvl="0" marL="457200" rtl="0" algn="l">
              <a:spcBef>
                <a:spcPts val="1000"/>
              </a:spcBef>
              <a:spcAft>
                <a:spcPts val="0"/>
              </a:spcAft>
              <a:buNone/>
            </a:pPr>
            <a:r>
              <a:rPr b="1" lang="en-US" sz="1800"/>
              <a:t>plays to whether the guidelines given to customers by Customer Care actually gets to the target </a:t>
            </a:r>
            <a:endParaRPr b="1" sz="1800"/>
          </a:p>
          <a:p>
            <a:pPr indent="0" lvl="0" marL="457200" rtl="0" algn="l">
              <a:spcBef>
                <a:spcPts val="1000"/>
              </a:spcBef>
              <a:spcAft>
                <a:spcPts val="0"/>
              </a:spcAft>
              <a:buNone/>
            </a:pPr>
            <a:r>
              <a:rPr b="1" lang="en-US" sz="1800"/>
              <a:t>user.</a:t>
            </a:r>
            <a:endParaRPr b="1" sz="1800"/>
          </a:p>
        </p:txBody>
      </p:sp>
      <p:sp>
        <p:nvSpPr>
          <p:cNvPr id="232" name="Google Shape;232;p27"/>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KOKO Corporate Layout (2019)">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